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339" r:id="rId2"/>
    <p:sldId id="258" r:id="rId3"/>
    <p:sldId id="338" r:id="rId4"/>
    <p:sldId id="354" r:id="rId5"/>
    <p:sldId id="355" r:id="rId6"/>
    <p:sldId id="359" r:id="rId7"/>
    <p:sldId id="297" r:id="rId8"/>
    <p:sldId id="348" r:id="rId9"/>
    <p:sldId id="358" r:id="rId10"/>
    <p:sldId id="349" r:id="rId11"/>
    <p:sldId id="357" r:id="rId12"/>
    <p:sldId id="356" r:id="rId13"/>
    <p:sldId id="259" r:id="rId14"/>
    <p:sldId id="298" r:id="rId15"/>
    <p:sldId id="351" r:id="rId16"/>
    <p:sldId id="352" r:id="rId17"/>
    <p:sldId id="299" r:id="rId18"/>
    <p:sldId id="300" r:id="rId19"/>
    <p:sldId id="301" r:id="rId20"/>
    <p:sldId id="304" r:id="rId21"/>
    <p:sldId id="302" r:id="rId22"/>
    <p:sldId id="303" r:id="rId23"/>
    <p:sldId id="347" r:id="rId24"/>
    <p:sldId id="272" r:id="rId25"/>
    <p:sldId id="360" r:id="rId26"/>
    <p:sldId id="273" r:id="rId27"/>
    <p:sldId id="353" r:id="rId28"/>
    <p:sldId id="277" r:id="rId29"/>
    <p:sldId id="345" r:id="rId30"/>
    <p:sldId id="346" r:id="rId31"/>
  </p:sldIdLst>
  <p:sldSz cx="12192000" cy="6858000"/>
  <p:notesSz cx="6858000" cy="9144000"/>
  <p:embeddedFontLs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aleway" pitchFamily="2" charset="-52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ontserrat ExtraBold" panose="00000900000000000000" pitchFamily="2" charset="-52"/>
      <p:bold r:id="rId45"/>
      <p:italic r:id="rId46"/>
      <p:boldItalic r:id="rId47"/>
    </p:embeddedFont>
    <p:embeddedFont>
      <p:font typeface="Montserrat Medium" panose="00000600000000000000" pitchFamily="2" charset="-52"/>
      <p:regular r:id="rId48"/>
      <p:italic r:id="rId49"/>
    </p:embeddedFont>
    <p:embeddedFont>
      <p:font typeface="Montserrat SemiBold" panose="00000700000000000000" pitchFamily="2" charset="-52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Fira Sans" panose="020B0604020202020204" charset="0"/>
      <p:regular r:id="rId64"/>
      <p:bold r:id="rId65"/>
      <p:italic r:id="rId66"/>
      <p:boldItalic r:id="rId67"/>
    </p:embeddedFont>
    <p:embeddedFont>
      <p:font typeface="Agency FB" panose="020B0503020202020204" pitchFamily="3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 autoAdjust="0"/>
    <p:restoredTop sz="94726"/>
  </p:normalViewPr>
  <p:slideViewPr>
    <p:cSldViewPr snapToGrid="0">
      <p:cViewPr varScale="1">
        <p:scale>
          <a:sx n="80" d="100"/>
          <a:sy n="80" d="100"/>
        </p:scale>
        <p:origin x="276" y="78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63" Type="http://schemas.openxmlformats.org/officeDocument/2006/relationships/font" Target="fonts/font31.fntdata"/><Relationship Id="rId68" Type="http://schemas.openxmlformats.org/officeDocument/2006/relationships/font" Target="fonts/font3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font" Target="fonts/font34.fntdata"/><Relationship Id="rId5" Type="http://schemas.openxmlformats.org/officeDocument/2006/relationships/slide" Target="slides/slide4.xml"/><Relationship Id="rId61" Type="http://schemas.openxmlformats.org/officeDocument/2006/relationships/font" Target="fonts/font29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font" Target="fonts/font32.fntdata"/><Relationship Id="rId69" Type="http://schemas.openxmlformats.org/officeDocument/2006/relationships/font" Target="fonts/font37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67" Type="http://schemas.openxmlformats.org/officeDocument/2006/relationships/font" Target="fonts/font35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font" Target="fonts/font30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font" Target="fonts/font33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7.fntdata"/><Relationship Id="rId34" Type="http://schemas.openxmlformats.org/officeDocument/2006/relationships/font" Target="fonts/font2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1485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1187cce4d_2_280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281187cce4d_2_2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45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187cce4d_2_218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63" name="Google Shape;263;g281187cce4d_2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62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1187cce4d_2_235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91" name="Google Shape;291;g281187cce4d_2_2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2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4b96a018d_0_13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36" name="Google Shape;236;g284b96a018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9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385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4b96a018d_0_1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04" name="Google Shape;204;g284b96a018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503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4b96a018d_0_1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04" name="Google Shape;204;g284b96a018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24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643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833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64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49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624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52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42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91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69BF9FED-F855-E279-800D-5EA13225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350F0AD-91F8-5238-DF73-EB3058E26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15D98006-099D-13CE-86AC-E98FAC811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24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37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8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41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0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emf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emf"/><Relationship Id="rId1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jp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png"/><Relationship Id="rId10" Type="http://schemas.openxmlformats.org/officeDocument/2006/relationships/hyperlink" Target="https://trends.rbc.ru/trends/industry/cmrm/60740ae09a7947fd64bbed56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sultant.ru/document/cons_doc_LAW_335184/1f32224a00901db9cf44793e9a5e35567a4212c7/" TargetMode="Externa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0.png"/><Relationship Id="rId4" Type="http://schemas.openxmlformats.org/officeDocument/2006/relationships/hyperlink" Target="https://aireport.ru/ai_index_russia-202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hyperlink" Target="https://habr.com/ru/companies/serverspace/articles/776954/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hyperlink" Target="http://www.kremlin.ru/acts/bank/44731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cntd.ru/document/1200181912#7D20K3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s://docs.cntd.ru/document/1200183858#7D20K3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Relationship Id="rId9" Type="http://schemas.openxmlformats.org/officeDocument/2006/relationships/hyperlink" Target="https://docs.cntd.ru/document/1200181915#7D20K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hyperlink" Target="https://trends.rbc.ru/trends/industry/cmrm/60740ae09a7947fd64bbed56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jpeg"/><Relationship Id="rId10" Type="http://schemas.openxmlformats.org/officeDocument/2006/relationships/image" Target="../media/image4.e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C00000"/>
                </a:solidFill>
                <a:latin typeface="Arial" panose="020B0604020202020204" pitchFamily="34" charset="0"/>
                <a:ea typeface="Roboto Medium"/>
                <a:cs typeface="Roboto Medium"/>
                <a:sym typeface="Roboto Medium"/>
              </a:rPr>
              <a:t>Причины</a:t>
            </a: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интереса к ИИ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Анализ </a:t>
            </a:r>
            <a:r>
              <a:rPr lang="en-US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Big Data</a:t>
            </a:r>
            <a:endParaRPr lang="ru-RU" sz="3600" b="1" dirty="0">
              <a:solidFill>
                <a:srgbClr val="00619F"/>
              </a:solidFill>
              <a:latin typeface="Montserrat ExtraBold" panose="00000900000000000000" pitchFamily="2" charset="-52"/>
              <a:ea typeface="Montserrat SemiBold"/>
              <a:cs typeface="Montserrat SemiBold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258618" y="869260"/>
            <a:ext cx="11532328" cy="572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По сложности:</a:t>
            </a:r>
          </a:p>
          <a:p>
            <a:r>
              <a:rPr lang="ru-RU" dirty="0"/>
              <a:t>Четкие правила (</a:t>
            </a:r>
            <a:r>
              <a:rPr lang="en-US" dirty="0"/>
              <a:t>if else</a:t>
            </a:r>
            <a:r>
              <a:rPr lang="en-US" dirty="0" smtClean="0"/>
              <a:t>)</a:t>
            </a:r>
            <a:r>
              <a:rPr lang="ru-RU" dirty="0" smtClean="0"/>
              <a:t> и эмпирические правила</a:t>
            </a:r>
            <a:endParaRPr lang="ru-RU" dirty="0"/>
          </a:p>
          <a:p>
            <a:r>
              <a:rPr lang="en-US" dirty="0"/>
              <a:t>Model based applied statistic:</a:t>
            </a:r>
          </a:p>
          <a:p>
            <a:pPr lvl="1"/>
            <a:r>
              <a:rPr lang="ru-RU" dirty="0"/>
              <a:t>Достаточно простые алгоритмы на основе прикладной статистики:</a:t>
            </a:r>
          </a:p>
          <a:p>
            <a:pPr lvl="2"/>
            <a:r>
              <a:rPr lang="ru-RU" dirty="0"/>
              <a:t>Решение по сравнению со средним и дисперсией</a:t>
            </a:r>
          </a:p>
          <a:p>
            <a:pPr lvl="1"/>
            <a:r>
              <a:rPr lang="ru-RU" dirty="0"/>
              <a:t>Продвинутые алгоритмы прикладной статистики, например метод максимального правдоподобия или байесовская статистика. </a:t>
            </a:r>
          </a:p>
          <a:p>
            <a:pPr lvl="1"/>
            <a:r>
              <a:rPr lang="ru-RU" dirty="0"/>
              <a:t>То есть учет распределения и других характеристик задачи.</a:t>
            </a:r>
            <a:endParaRPr lang="en-US" dirty="0"/>
          </a:p>
          <a:p>
            <a:r>
              <a:rPr lang="en-US" dirty="0"/>
              <a:t>Data-driven methods (Model-agnostic):</a:t>
            </a:r>
          </a:p>
          <a:p>
            <a:pPr lvl="1"/>
            <a:r>
              <a:rPr lang="ru-RU" dirty="0"/>
              <a:t>Вот тут уже современное понимание ИИ.</a:t>
            </a:r>
          </a:p>
          <a:p>
            <a:pPr lvl="1"/>
            <a:r>
              <a:rPr lang="ru-RU" dirty="0"/>
              <a:t>Замена модели (то есть замена формализации) на большие наборы данных и ответы для них.</a:t>
            </a:r>
            <a:endParaRPr lang="en-US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5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1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+mn-lt"/>
                <a:ea typeface="Montserrat SemiBold"/>
                <a:cs typeface="Montserrat SemiBold"/>
                <a:sym typeface="Roboto Medium"/>
              </a:rPr>
              <a:t>ПОДХОДЫ К РЕШЕНИЮ ЗАДАЧ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03855" y="735512"/>
            <a:ext cx="0" cy="571696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-2588570" y="3481894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n-lt"/>
              </a:rPr>
              <a:t>Интерпретируемость, </a:t>
            </a:r>
            <a:r>
              <a:rPr lang="ru-RU" sz="2400" dirty="0" err="1">
                <a:latin typeface="+mn-lt"/>
              </a:rPr>
              <a:t>Формализмазция</a:t>
            </a:r>
            <a:endParaRPr lang="ru-RU" sz="2400" dirty="0">
              <a:latin typeface="+mn-lt"/>
            </a:endParaRPr>
          </a:p>
        </p:txBody>
      </p:sp>
      <p:sp>
        <p:nvSpPr>
          <p:cNvPr id="17" name="5-конечная звезда 16"/>
          <p:cNvSpPr/>
          <p:nvPr/>
        </p:nvSpPr>
        <p:spPr>
          <a:xfrm>
            <a:off x="716977" y="1162224"/>
            <a:ext cx="367646" cy="36764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183901" y="1115215"/>
            <a:ext cx="6021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latin typeface="+mn-lt"/>
              </a:rPr>
              <a:t>экспертные, эмпирические и др. </a:t>
            </a:r>
            <a:r>
              <a:rPr lang="ru-RU" sz="2000" dirty="0">
                <a:latin typeface="+mn-lt"/>
              </a:rPr>
              <a:t>правила (</a:t>
            </a:r>
            <a:r>
              <a:rPr lang="en-US" sz="2000" dirty="0">
                <a:latin typeface="+mn-lt"/>
              </a:rPr>
              <a:t>if</a:t>
            </a:r>
            <a:r>
              <a:rPr lang="ru-RU" sz="2000" dirty="0">
                <a:latin typeface="+mn-lt"/>
              </a:rPr>
              <a:t>-</a:t>
            </a:r>
            <a:r>
              <a:rPr lang="en-US" sz="2000" dirty="0">
                <a:latin typeface="+mn-lt"/>
              </a:rPr>
              <a:t>else)</a:t>
            </a:r>
            <a:endParaRPr lang="ru-RU" sz="2000" dirty="0"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1170533" y="1582334"/>
            <a:ext cx="345796" cy="34646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535488" y="1574177"/>
            <a:ext cx="3477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Model based applied statistic</a:t>
            </a:r>
            <a:endParaRPr lang="ru-RU" sz="2000" dirty="0">
              <a:latin typeface="+mn-lt"/>
            </a:endParaRPr>
          </a:p>
        </p:txBody>
      </p:sp>
      <p:sp>
        <p:nvSpPr>
          <p:cNvPr id="29" name="5-конечная звезда 28"/>
          <p:cNvSpPr/>
          <p:nvPr/>
        </p:nvSpPr>
        <p:spPr>
          <a:xfrm>
            <a:off x="1682782" y="2688934"/>
            <a:ext cx="415082" cy="341337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837793" y="2412567"/>
            <a:ext cx="46313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latin typeface="+mn-lt"/>
              </a:rPr>
              <a:t>Data-driven (Model-agnostic, Machine Learning):</a:t>
            </a:r>
            <a:endParaRPr lang="ru-RU" sz="1600" i="1" dirty="0"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4869439" y="4310992"/>
            <a:ext cx="6478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latin typeface="+mn-lt"/>
              </a:rPr>
              <a:t>Deep Learning </a:t>
            </a:r>
            <a:r>
              <a:rPr lang="ru-RU" sz="2000" dirty="0">
                <a:latin typeface="+mn-lt"/>
              </a:rPr>
              <a:t>(глубокое обучение нейронных сетей)</a:t>
            </a:r>
          </a:p>
        </p:txBody>
      </p:sp>
      <p:sp>
        <p:nvSpPr>
          <p:cNvPr id="34" name="5-конечная звезда 33"/>
          <p:cNvSpPr/>
          <p:nvPr/>
        </p:nvSpPr>
        <p:spPr>
          <a:xfrm>
            <a:off x="3993111" y="4374521"/>
            <a:ext cx="436683" cy="43668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5-конечная звезда 34"/>
          <p:cNvSpPr/>
          <p:nvPr/>
        </p:nvSpPr>
        <p:spPr>
          <a:xfrm>
            <a:off x="4621202" y="5065081"/>
            <a:ext cx="436683" cy="43668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185430" y="5095105"/>
            <a:ext cx="4746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Foundation models </a:t>
            </a:r>
            <a:r>
              <a:rPr lang="en-US" sz="2000" dirty="0" smtClean="0">
                <a:latin typeface="+mn-lt"/>
              </a:rPr>
              <a:t>(</a:t>
            </a:r>
            <a:r>
              <a:rPr lang="ru-RU" sz="2000" dirty="0" smtClean="0">
                <a:latin typeface="+mn-lt"/>
              </a:rPr>
              <a:t>Базисные модели</a:t>
            </a:r>
            <a:r>
              <a:rPr lang="en-US" sz="2000" dirty="0" smtClean="0">
                <a:latin typeface="+mn-lt"/>
              </a:rPr>
              <a:t>)</a:t>
            </a:r>
            <a:endParaRPr lang="ru-RU" sz="2000" dirty="0">
              <a:latin typeface="+mn-lt"/>
            </a:endParaRPr>
          </a:p>
        </p:txBody>
      </p:sp>
      <p:cxnSp>
        <p:nvCxnSpPr>
          <p:cNvPr id="36" name="Прямая со стрелкой 35"/>
          <p:cNvCxnSpPr/>
          <p:nvPr/>
        </p:nvCxnSpPr>
        <p:spPr>
          <a:xfrm flipV="1">
            <a:off x="603855" y="6206435"/>
            <a:ext cx="10865334" cy="3289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5-конечная звезда 39"/>
          <p:cNvSpPr/>
          <p:nvPr/>
        </p:nvSpPr>
        <p:spPr>
          <a:xfrm>
            <a:off x="5813892" y="5802651"/>
            <a:ext cx="436683" cy="436683"/>
          </a:xfrm>
          <a:prstGeom prst="star5">
            <a:avLst/>
          </a:prstGeom>
          <a:solidFill>
            <a:srgbClr val="FF000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6276902" y="5806325"/>
            <a:ext cx="4382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+mn-lt"/>
              </a:rPr>
              <a:t>Сильный ИИ (гипотетический этап)</a:t>
            </a: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 flipV="1">
            <a:off x="3993111" y="5756716"/>
            <a:ext cx="5828270" cy="4593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2827956" y="1377886"/>
            <a:ext cx="34686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>
                <a:latin typeface="+mn-lt"/>
              </a:rPr>
              <a:t>Классическое стат. решение задачи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DD0DA1F0-9240-B0B3-A508-6AF7F54E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166255"/>
            <a:ext cx="11104418" cy="56925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Объяснимость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 интерпретируемость ИИ</a:t>
            </a:r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>
            <a:off x="1250858" y="2415901"/>
            <a:ext cx="830013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2187789" y="2657701"/>
            <a:ext cx="6641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+mn-lt"/>
              </a:rPr>
              <a:t>Обобщенные линейные модели</a:t>
            </a:r>
            <a:r>
              <a:rPr lang="en-US" sz="2000" dirty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(и сводящиеся к ним)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2962608" y="3116144"/>
            <a:ext cx="1752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Decision tree</a:t>
            </a:r>
            <a:r>
              <a:rPr lang="ru-RU" sz="2000" dirty="0">
                <a:latin typeface="+mn-lt"/>
              </a:rPr>
              <a:t> 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3838809" y="3588900"/>
            <a:ext cx="3757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Tree ensembles (RF, XGB, …) </a:t>
            </a:r>
            <a:endParaRPr lang="ru-RU" sz="2000" dirty="0">
              <a:latin typeface="+mn-lt"/>
            </a:endParaRPr>
          </a:p>
        </p:txBody>
      </p:sp>
      <p:sp>
        <p:nvSpPr>
          <p:cNvPr id="50" name="5-конечная звезда 49"/>
          <p:cNvSpPr/>
          <p:nvPr/>
        </p:nvSpPr>
        <p:spPr>
          <a:xfrm>
            <a:off x="1817168" y="3389447"/>
            <a:ext cx="370209" cy="33298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5-конечная звезда 50"/>
          <p:cNvSpPr/>
          <p:nvPr/>
        </p:nvSpPr>
        <p:spPr>
          <a:xfrm>
            <a:off x="3263529" y="3615514"/>
            <a:ext cx="378435" cy="361317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5-конечная звезда 51"/>
          <p:cNvSpPr/>
          <p:nvPr/>
        </p:nvSpPr>
        <p:spPr>
          <a:xfrm>
            <a:off x="2547059" y="3157222"/>
            <a:ext cx="370209" cy="33298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1083692" y="3768525"/>
            <a:ext cx="1709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Нелинейные модели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073198" y="6190328"/>
            <a:ext cx="8704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n-lt"/>
              </a:rPr>
              <a:t>Сложность модели</a:t>
            </a:r>
            <a:r>
              <a:rPr lang="ru-RU" sz="2400" dirty="0" smtClean="0">
                <a:latin typeface="+mn-lt"/>
              </a:rPr>
              <a:t>/</a:t>
            </a:r>
            <a:r>
              <a:rPr lang="en-US" sz="2400" dirty="0" smtClean="0">
                <a:latin typeface="+mn-lt"/>
              </a:rPr>
              <a:t> </a:t>
            </a:r>
            <a:r>
              <a:rPr lang="ru-RU" sz="2400" dirty="0" smtClean="0">
                <a:latin typeface="+mn-lt"/>
              </a:rPr>
              <a:t>абстрактность </a:t>
            </a:r>
            <a:r>
              <a:rPr lang="ru-RU" sz="2400" dirty="0">
                <a:latin typeface="+mn-lt"/>
              </a:rPr>
              <a:t>задачи, Объем данных </a:t>
            </a:r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3000689" y="4067751"/>
            <a:ext cx="79922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7344912" y="985278"/>
            <a:ext cx="837488" cy="2825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182400" y="935704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+mn-lt"/>
              </a:rPr>
              <a:t>Полностью интерпретируемые модели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7344912" y="1386582"/>
            <a:ext cx="837488" cy="2825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8195416" y="1368263"/>
            <a:ext cx="3754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+mn-lt"/>
              </a:rPr>
              <a:t>Частично интерпретируемые модели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7344912" y="1792403"/>
            <a:ext cx="837488" cy="2825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8246255" y="1784674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+mn-lt"/>
              </a:rPr>
              <a:t>Объяснимые модели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1636563" y="1852209"/>
            <a:ext cx="4054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i="1" dirty="0">
                <a:latin typeface="+mn-lt"/>
              </a:rPr>
              <a:t>непараметрические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1992614" y="2053324"/>
            <a:ext cx="216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i="1" dirty="0">
                <a:latin typeface="+mn-lt"/>
              </a:rPr>
              <a:t>параметрические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7757307" y="3670896"/>
            <a:ext cx="33950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+mn-lt"/>
              </a:rPr>
              <a:t>Ручное выделение признаков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7854071" y="4022978"/>
            <a:ext cx="41738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>
                <a:latin typeface="+mn-lt"/>
              </a:rPr>
              <a:t>Автоматическое выделение признаков</a:t>
            </a:r>
          </a:p>
        </p:txBody>
      </p:sp>
      <p:sp>
        <p:nvSpPr>
          <p:cNvPr id="56" name="5-конечная звезда 55"/>
          <p:cNvSpPr/>
          <p:nvPr/>
        </p:nvSpPr>
        <p:spPr>
          <a:xfrm>
            <a:off x="1522366" y="1945901"/>
            <a:ext cx="200461" cy="200849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5-конечная звезда 56"/>
          <p:cNvSpPr/>
          <p:nvPr/>
        </p:nvSpPr>
        <p:spPr>
          <a:xfrm>
            <a:off x="1801811" y="2141827"/>
            <a:ext cx="200461" cy="200849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139F94C-3835-17B6-1197-C522F2CA8169}"/>
              </a:ext>
            </a:extLst>
          </p:cNvPr>
          <p:cNvCxnSpPr/>
          <p:nvPr/>
        </p:nvCxnSpPr>
        <p:spPr>
          <a:xfrm flipV="1">
            <a:off x="7931487" y="3635822"/>
            <a:ext cx="0" cy="353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39770788-B2B0-B170-05A5-800AE4500EE4}"/>
              </a:ext>
            </a:extLst>
          </p:cNvPr>
          <p:cNvCxnSpPr>
            <a:cxnSpLocks/>
          </p:cNvCxnSpPr>
          <p:nvPr/>
        </p:nvCxnSpPr>
        <p:spPr>
          <a:xfrm>
            <a:off x="7931487" y="4103435"/>
            <a:ext cx="0" cy="258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Interpretable Machine Learning | LIME In Machine Learning">
            <a:extLst>
              <a:ext uri="{FF2B5EF4-FFF2-40B4-BE49-F238E27FC236}">
                <a16:creationId xmlns:a16="http://schemas.microsoft.com/office/drawing/2014/main" id="{CCAA75ED-2A96-4F4A-938C-333649CE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68" y="4718800"/>
            <a:ext cx="2663192" cy="140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Прямоугольник 61"/>
          <p:cNvSpPr/>
          <p:nvPr/>
        </p:nvSpPr>
        <p:spPr>
          <a:xfrm>
            <a:off x="6838766" y="210926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+mn-lt"/>
              </a:rPr>
              <a:t>Model-based:</a:t>
            </a:r>
            <a:endParaRPr lang="ru-RU" sz="1600" i="1" dirty="0">
              <a:latin typeface="+mn-lt"/>
            </a:endParaRP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A139F94C-3835-17B6-1197-C522F2CA8169}"/>
              </a:ext>
            </a:extLst>
          </p:cNvPr>
          <p:cNvCxnSpPr/>
          <p:nvPr/>
        </p:nvCxnSpPr>
        <p:spPr>
          <a:xfrm flipV="1">
            <a:off x="6905664" y="2040053"/>
            <a:ext cx="0" cy="353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9770788-B2B0-B170-05A5-800AE4500EE4}"/>
              </a:ext>
            </a:extLst>
          </p:cNvPr>
          <p:cNvCxnSpPr>
            <a:cxnSpLocks/>
          </p:cNvCxnSpPr>
          <p:nvPr/>
        </p:nvCxnSpPr>
        <p:spPr>
          <a:xfrm>
            <a:off x="6905664" y="2493024"/>
            <a:ext cx="0" cy="258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ABB2-A819-267D-A2F1-88FAF1085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BD08CB45-2810-D07E-CBE8-58ECA1E7902E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Кода нужен ИИ в проекте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90479DD-CFB3-339D-535F-4C00906B7B66}"/>
              </a:ext>
            </a:extLst>
          </p:cNvPr>
          <p:cNvSpPr txBox="1">
            <a:spLocks/>
          </p:cNvSpPr>
          <p:nvPr/>
        </p:nvSpPr>
        <p:spPr>
          <a:xfrm>
            <a:off x="407406" y="862590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Нужен:</a:t>
            </a:r>
          </a:p>
          <a:p>
            <a:r>
              <a:rPr lang="ru-RU" dirty="0"/>
              <a:t>Часто повторяющаяся задача </a:t>
            </a:r>
            <a:endParaRPr lang="ru-RU" dirty="0" smtClean="0"/>
          </a:p>
          <a:p>
            <a:r>
              <a:rPr lang="ru-RU" dirty="0" smtClean="0"/>
              <a:t>Цена </a:t>
            </a:r>
            <a:r>
              <a:rPr lang="ru-RU" dirty="0"/>
              <a:t>ошибки невелика </a:t>
            </a:r>
            <a:endParaRPr lang="ru-RU" dirty="0" smtClean="0"/>
          </a:p>
          <a:p>
            <a:r>
              <a:rPr lang="ru-RU" dirty="0" smtClean="0"/>
              <a:t>Большой </a:t>
            </a:r>
            <a:r>
              <a:rPr lang="ru-RU" dirty="0"/>
              <a:t>масштаб </a:t>
            </a:r>
            <a:endParaRPr lang="ru-RU" dirty="0" smtClean="0"/>
          </a:p>
          <a:p>
            <a:r>
              <a:rPr lang="ru-RU" dirty="0" smtClean="0"/>
              <a:t>Шаблоны </a:t>
            </a:r>
            <a:r>
              <a:rPr lang="ru-RU" dirty="0"/>
              <a:t>постоянно меняются</a:t>
            </a:r>
          </a:p>
          <a:p>
            <a:pPr marL="0" indent="0">
              <a:buNone/>
            </a:pPr>
            <a:r>
              <a:rPr lang="ru-RU" dirty="0" smtClean="0"/>
              <a:t>Не </a:t>
            </a:r>
            <a:r>
              <a:rPr lang="ru-RU" dirty="0"/>
              <a:t>нужен:</a:t>
            </a:r>
          </a:p>
          <a:p>
            <a:r>
              <a:rPr lang="ru-RU" dirty="0"/>
              <a:t>Это неэтично </a:t>
            </a:r>
            <a:endParaRPr lang="ru-RU" dirty="0" smtClean="0"/>
          </a:p>
          <a:p>
            <a:r>
              <a:rPr lang="ru-RU" dirty="0" smtClean="0"/>
              <a:t>Простое </a:t>
            </a:r>
            <a:r>
              <a:rPr lang="ru-RU" dirty="0"/>
              <a:t>правило решает проблему </a:t>
            </a:r>
            <a:endParaRPr lang="ru-RU" dirty="0" smtClean="0"/>
          </a:p>
          <a:p>
            <a:r>
              <a:rPr lang="ru-RU" dirty="0" smtClean="0"/>
              <a:t>Данные </a:t>
            </a:r>
            <a:r>
              <a:rPr lang="ru-RU" dirty="0"/>
              <a:t>недоступны </a:t>
            </a:r>
            <a:endParaRPr lang="ru-RU" dirty="0" smtClean="0"/>
          </a:p>
          <a:p>
            <a:r>
              <a:rPr lang="ru-RU" dirty="0" smtClean="0"/>
              <a:t>Цена </a:t>
            </a:r>
            <a:r>
              <a:rPr lang="ru-RU" dirty="0"/>
              <a:t>ошибки высока </a:t>
            </a:r>
            <a:endParaRPr lang="ru-RU" dirty="0" smtClean="0"/>
          </a:p>
          <a:p>
            <a:r>
              <a:rPr lang="ru-RU" dirty="0" smtClean="0"/>
              <a:t>Каждое </a:t>
            </a:r>
            <a:r>
              <a:rPr lang="ru-RU" dirty="0"/>
              <a:t>решение должно быть объяснимо </a:t>
            </a:r>
            <a:endParaRPr lang="ru-RU" dirty="0" smtClean="0"/>
          </a:p>
          <a:p>
            <a:r>
              <a:rPr lang="ru-RU" dirty="0" smtClean="0"/>
              <a:t>Дешевле </a:t>
            </a:r>
            <a:r>
              <a:rPr lang="ru-RU" dirty="0"/>
              <a:t>нанять человека</a:t>
            </a:r>
            <a:endParaRPr lang="en-US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5D5512B-6786-7967-4C9E-64521E8C6250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>
              <a:extLst>
                <a:ext uri="{FF2B5EF4-FFF2-40B4-BE49-F238E27FC236}">
                  <a16:creationId xmlns:a16="http://schemas.microsoft.com/office/drawing/2014/main" id="{8BC8A393-61B7-4EC3-69C0-C2B42E56F8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8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BB2E36B-99D3-A08C-6640-935842F4605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59C5C5A-29D1-6DB7-9243-4B7E1091C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C814EB-6356-5E8B-57F5-CE952A318E45}"/>
              </a:ext>
            </a:extLst>
          </p:cNvPr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38965-6A1B-1981-1342-DC7E63B9D741}"/>
              </a:ext>
            </a:extLst>
          </p:cNvPr>
          <p:cNvSpPr txBox="1"/>
          <p:nvPr/>
        </p:nvSpPr>
        <p:spPr>
          <a:xfrm>
            <a:off x="3335356" y="6213387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/mlsysd1ods.pdf</a:t>
            </a:r>
          </a:p>
        </p:txBody>
      </p:sp>
    </p:spTree>
    <p:extLst>
      <p:ext uri="{BB962C8B-B14F-4D97-AF65-F5344CB8AC3E}">
        <p14:creationId xmlns:p14="http://schemas.microsoft.com/office/powerpoint/2010/main" val="328603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70864" y="242437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4000"/>
              </a:lnSpc>
              <a:buSzPts val="4000"/>
              <a:buNone/>
              <a:defRPr sz="3600" b="1" kern="1200">
                <a:solidFill>
                  <a:srgbClr val="2149A1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defRPr>
            </a:lvl1pPr>
          </a:lstStyle>
          <a:p>
            <a:r>
              <a:rPr lang="ru-RU" dirty="0">
                <a:solidFill>
                  <a:srgbClr val="0065A2"/>
                </a:solidFill>
                <a:sym typeface="Roboto Medium"/>
              </a:rPr>
              <a:t>ИИ: ПРИМЕРЫ ЗАДАЧ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7"/>
          <a:srcRect l="2054" r="3393"/>
          <a:stretch/>
        </p:blipFill>
        <p:spPr>
          <a:xfrm>
            <a:off x="543834" y="4894397"/>
            <a:ext cx="2084787" cy="1802020"/>
          </a:xfrm>
          <a:prstGeom prst="rect">
            <a:avLst/>
          </a:prstGeom>
        </p:spPr>
      </p:pic>
      <p:graphicFrame>
        <p:nvGraphicFramePr>
          <p:cNvPr id="32" name="Объ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366815"/>
              </p:ext>
            </p:extLst>
          </p:nvPr>
        </p:nvGraphicFramePr>
        <p:xfrm>
          <a:off x="9414172" y="1090088"/>
          <a:ext cx="2324424" cy="184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r:id="rId8" imgW="4962557" imgH="3924198" progId="Visio.Drawing.15">
                  <p:embed/>
                </p:oleObj>
              </mc:Choice>
              <mc:Fallback>
                <p:oleObj r:id="rId8" imgW="4962557" imgH="3924198" progId="Visio.Drawing.15">
                  <p:embed/>
                  <p:pic>
                    <p:nvPicPr>
                      <p:cNvPr id="42" name="Объект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4172" y="1090088"/>
                        <a:ext cx="2324424" cy="18463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B481916-451E-44AF-673B-59527ABFDF5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3234" t="29682"/>
          <a:stretch/>
        </p:blipFill>
        <p:spPr>
          <a:xfrm>
            <a:off x="6671606" y="1271294"/>
            <a:ext cx="2103625" cy="1825931"/>
          </a:xfrm>
          <a:prstGeom prst="rect">
            <a:avLst/>
          </a:prstGeom>
        </p:spPr>
      </p:pic>
      <p:grpSp>
        <p:nvGrpSpPr>
          <p:cNvPr id="34" name="Группа 33"/>
          <p:cNvGrpSpPr/>
          <p:nvPr/>
        </p:nvGrpSpPr>
        <p:grpSpPr>
          <a:xfrm>
            <a:off x="3519532" y="1234147"/>
            <a:ext cx="2639395" cy="1714085"/>
            <a:chOff x="8601531" y="987316"/>
            <a:chExt cx="3041052" cy="1820579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76D87529-AE1C-C2B5-8EF4-9B0FF80A7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531" y="1995891"/>
              <a:ext cx="1507650" cy="78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>
              <a:extLst>
                <a:ext uri="{FF2B5EF4-FFF2-40B4-BE49-F238E27FC236}">
                  <a16:creationId xmlns:a16="http://schemas.microsoft.com/office/drawing/2014/main" id="{DF7C054A-FDBA-9931-A855-990FB21F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181" y="1989163"/>
              <a:ext cx="1533402" cy="81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FB1FB472-FD62-2FE2-73F2-66772DD7F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800" y="987316"/>
              <a:ext cx="2212645" cy="94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0789D02-C432-4F44-CE84-D3377CD0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847" y="2325139"/>
              <a:ext cx="120179" cy="13182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67273D43-FC98-580D-A0D8-42E18C64D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017" y="2105454"/>
              <a:ext cx="155112" cy="73364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4F8E98E-EB1C-8426-75B0-A3D3E9308144}"/>
                </a:ext>
              </a:extLst>
            </p:cNvPr>
            <p:cNvSpPr/>
            <p:nvPr/>
          </p:nvSpPr>
          <p:spPr>
            <a:xfrm>
              <a:off x="10875882" y="1992205"/>
              <a:ext cx="280055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a, b</a:t>
              </a:r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BAD29332-D6D8-8D2A-EA17-31243458B33D}"/>
                </a:ext>
              </a:extLst>
            </p:cNvPr>
            <p:cNvSpPr/>
            <p:nvPr/>
          </p:nvSpPr>
          <p:spPr>
            <a:xfrm>
              <a:off x="11146820" y="2147778"/>
              <a:ext cx="241773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OP</a:t>
              </a:r>
              <a:endParaRPr lang="ru-RU" dirty="0"/>
            </a:p>
          </p:txBody>
        </p:sp>
      </p:grpSp>
      <p:sp>
        <p:nvSpPr>
          <p:cNvPr id="42" name="Google Shape;124;g13e6e8c9f0c_0_14"/>
          <p:cNvSpPr txBox="1"/>
          <p:nvPr/>
        </p:nvSpPr>
        <p:spPr>
          <a:xfrm>
            <a:off x="3247811" y="844050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Медицинская диагностика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24;g13e6e8c9f0c_0_14"/>
          <p:cNvSpPr txBox="1"/>
          <p:nvPr/>
        </p:nvSpPr>
        <p:spPr>
          <a:xfrm>
            <a:off x="6389122" y="752326"/>
            <a:ext cx="249738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Ускорение сложных расчетов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24;g13e6e8c9f0c_0_14"/>
          <p:cNvSpPr txBox="1"/>
          <p:nvPr/>
        </p:nvSpPr>
        <p:spPr>
          <a:xfrm>
            <a:off x="0" y="847671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Генерация контента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24;g13e6e8c9f0c_0_14"/>
          <p:cNvSpPr txBox="1"/>
          <p:nvPr/>
        </p:nvSpPr>
        <p:spPr>
          <a:xfrm>
            <a:off x="8864551" y="689054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Индустриальная автоматизация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Picture 67" descr="Робототехника на пищевых производствах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15" y="3478830"/>
            <a:ext cx="2666552" cy="124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24;g13e6e8c9f0c_0_14"/>
          <p:cNvSpPr txBox="1"/>
          <p:nvPr/>
        </p:nvSpPr>
        <p:spPr>
          <a:xfrm>
            <a:off x="3669134" y="3084951"/>
            <a:ext cx="196621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 smtClean="0"/>
              <a:t>Робототехника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 rotWithShape="1">
          <a:blip r:embed="rId15"/>
          <a:srcRect t="10569" r="25500" b="11211"/>
          <a:stretch/>
        </p:blipFill>
        <p:spPr>
          <a:xfrm>
            <a:off x="109874" y="1178321"/>
            <a:ext cx="2723082" cy="1662374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7708" y="5305661"/>
            <a:ext cx="2487058" cy="1348703"/>
          </a:xfrm>
          <a:prstGeom prst="rect">
            <a:avLst/>
          </a:prstGeom>
        </p:spPr>
      </p:pic>
      <p:sp>
        <p:nvSpPr>
          <p:cNvPr id="50" name="Google Shape;124;g13e6e8c9f0c_0_14"/>
          <p:cNvSpPr txBox="1"/>
          <p:nvPr/>
        </p:nvSpPr>
        <p:spPr>
          <a:xfrm>
            <a:off x="6742775" y="4943078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ym typeface="Arial"/>
              </a:rPr>
              <a:t>Синтез белков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Picture 69" descr="Picture background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68" y="3555252"/>
            <a:ext cx="2071399" cy="11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124;g13e6e8c9f0c_0_14"/>
          <p:cNvSpPr txBox="1"/>
          <p:nvPr/>
        </p:nvSpPr>
        <p:spPr>
          <a:xfrm>
            <a:off x="6725954" y="3094107"/>
            <a:ext cx="18549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 smtClean="0">
                <a:sym typeface="Arial"/>
              </a:rPr>
              <a:t>Автопилот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Picture 79" descr="Google DeepMind и Blizzard превратят StarCraft 2 в среду для изучения ИИ /  Хабр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r="8724"/>
          <a:stretch/>
        </p:blipFill>
        <p:spPr bwMode="auto">
          <a:xfrm>
            <a:off x="3559795" y="5141666"/>
            <a:ext cx="2512350" cy="15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124;g13e6e8c9f0c_0_14"/>
          <p:cNvSpPr txBox="1"/>
          <p:nvPr/>
        </p:nvSpPr>
        <p:spPr>
          <a:xfrm>
            <a:off x="3620456" y="4663580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 smtClean="0">
                <a:sym typeface="Arial"/>
              </a:rPr>
              <a:t>ИИ в </a:t>
            </a:r>
            <a:r>
              <a:rPr lang="en-US" b="1" dirty="0" smtClean="0">
                <a:sym typeface="Arial"/>
              </a:rPr>
              <a:t>game dev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16564" y="3097225"/>
            <a:ext cx="11901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H="1">
            <a:off x="3237006" y="1079572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H="1">
            <a:off x="6313267" y="1121642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124;g13e6e8c9f0c_0_14"/>
          <p:cNvSpPr txBox="1"/>
          <p:nvPr/>
        </p:nvSpPr>
        <p:spPr>
          <a:xfrm>
            <a:off x="1356876" y="2462254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Нейро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Прямая соединительная линия 58"/>
          <p:cNvCxnSpPr/>
          <p:nvPr/>
        </p:nvCxnSpPr>
        <p:spPr>
          <a:xfrm>
            <a:off x="109874" y="4777248"/>
            <a:ext cx="11807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7" descr="Охлаждение ЦОД (центров обработки данных) - TopClimat.ru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57" y="5387974"/>
            <a:ext cx="2788399" cy="12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124;g13e6e8c9f0c_0_14"/>
          <p:cNvSpPr txBox="1"/>
          <p:nvPr/>
        </p:nvSpPr>
        <p:spPr>
          <a:xfrm>
            <a:off x="9212367" y="4691435"/>
            <a:ext cx="3000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Управление сложными техническими объектами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Прямая соединительная линия 61"/>
          <p:cNvCxnSpPr/>
          <p:nvPr/>
        </p:nvCxnSpPr>
        <p:spPr>
          <a:xfrm flipH="1">
            <a:off x="8924230" y="847671"/>
            <a:ext cx="30233" cy="5942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125;g13e6e8c9f0c_0_14"/>
          <p:cNvSpPr txBox="1"/>
          <p:nvPr/>
        </p:nvSpPr>
        <p:spPr>
          <a:xfrm>
            <a:off x="535704" y="4872709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n-US" dirty="0"/>
              <a:t>https://shedevrum.ai/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Picture 86" descr="How to Deploy Real-Time Text-to-Speech Applications on GPUs Using TensorRT  | NVIDIA Technical Blo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" t="24354" r="8375" b="15409"/>
          <a:stretch/>
        </p:blipFill>
        <p:spPr bwMode="auto">
          <a:xfrm>
            <a:off x="346800" y="3647721"/>
            <a:ext cx="2688181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Google Shape;124;g13e6e8c9f0c_0_14"/>
          <p:cNvSpPr txBox="1"/>
          <p:nvPr/>
        </p:nvSpPr>
        <p:spPr>
          <a:xfrm>
            <a:off x="188823" y="3242597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to text, music generation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18384" y="3539283"/>
            <a:ext cx="2115999" cy="1097064"/>
          </a:xfrm>
          <a:prstGeom prst="rect">
            <a:avLst/>
          </a:prstGeom>
        </p:spPr>
      </p:pic>
      <p:sp>
        <p:nvSpPr>
          <p:cNvPr id="67" name="Google Shape;124;g13e6e8c9f0c_0_14"/>
          <p:cNvSpPr txBox="1"/>
          <p:nvPr/>
        </p:nvSpPr>
        <p:spPr>
          <a:xfrm>
            <a:off x="8939346" y="3089345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>
                <a:sym typeface="Arial"/>
              </a:rPr>
              <a:t>Работа в процессоре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61794" y="256958"/>
            <a:ext cx="9169421" cy="41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4000"/>
              </a:lnSpc>
              <a:buSzPts val="4000"/>
              <a:buNone/>
              <a:defRPr sz="3600" b="1" kern="1200">
                <a:solidFill>
                  <a:srgbClr val="2149A1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defRPr>
            </a:lvl1pPr>
          </a:lstStyle>
          <a:p>
            <a:r>
              <a:rPr lang="ru-RU" sz="3200" dirty="0">
                <a:solidFill>
                  <a:srgbClr val="00619F"/>
                </a:solidFill>
                <a:sym typeface="Roboto Medium"/>
              </a:rPr>
              <a:t>ПРОФЕССИИ ИИ. СТАНДАРТ ИТМО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27" y="835188"/>
            <a:ext cx="7536939" cy="4506266"/>
          </a:xfrm>
          <a:prstGeom prst="rect">
            <a:avLst/>
          </a:prstGeom>
        </p:spPr>
      </p:pic>
      <p:pic>
        <p:nvPicPr>
          <p:cNvPr id="32" name="Объект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960" y="4825833"/>
            <a:ext cx="1583055" cy="158305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123316" y="5513501"/>
            <a:ext cx="9347943" cy="108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Ключевые, </a:t>
            </a:r>
            <a:r>
              <a:rPr lang="ru-RU" sz="20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надпрофессиональные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и общепрофессиональные компетенции выбираются из стандарта университета </a:t>
            </a: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ИТМО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(без изменений), выбор профессиональных компетенций из банка 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626550" y="1958427"/>
            <a:ext cx="446385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400"/>
              </a:spcAft>
              <a:buClrTx/>
            </a:pP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Четыре категории специалистов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развивает базу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разрабатывает системы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настраивает, внедряет ИИ в отраслях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потенциальные потребители ИИ</a:t>
            </a:r>
          </a:p>
        </p:txBody>
      </p:sp>
    </p:spTree>
    <p:extLst>
      <p:ext uri="{BB962C8B-B14F-4D97-AF65-F5344CB8AC3E}">
        <p14:creationId xmlns:p14="http://schemas.microsoft.com/office/powerpoint/2010/main" val="71234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Google Shape;529;g25c4f71538a_0_1827"/>
          <p:cNvSpPr txBox="1">
            <a:spLocks/>
          </p:cNvSpPr>
          <p:nvPr/>
        </p:nvSpPr>
        <p:spPr>
          <a:xfrm>
            <a:off x="1759215" y="88631"/>
            <a:ext cx="91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4000" b="1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ru-RU" sz="3600" dirty="0">
                <a:latin typeface="Montserrat ExtraBold" panose="00000900000000000000" pitchFamily="2" charset="-52"/>
                <a:sym typeface="Montserrat SemiBold"/>
              </a:rPr>
              <a:t>Технические направления ИИ</a:t>
            </a:r>
          </a:p>
        </p:txBody>
      </p:sp>
      <p:pic>
        <p:nvPicPr>
          <p:cNvPr id="15" name="Google Shape;531;g25c4f71538a_0_1827"/>
          <p:cNvPicPr preferRelativeResize="0"/>
          <p:nvPr/>
        </p:nvPicPr>
        <p:blipFill rotWithShape="1">
          <a:blip r:embed="rId6">
            <a:alphaModFix/>
          </a:blip>
          <a:srcRect t="15188" r="52534" b="48727"/>
          <a:stretch/>
        </p:blipFill>
        <p:spPr>
          <a:xfrm>
            <a:off x="653796" y="964771"/>
            <a:ext cx="2723148" cy="2274154"/>
          </a:xfrm>
          <a:prstGeom prst="roundRect">
            <a:avLst>
              <a:gd name="adj" fmla="val 3358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532;g25c4f71538a_0_1827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51423" t="14090" b="49933"/>
          <a:stretch/>
        </p:blipFill>
        <p:spPr>
          <a:xfrm>
            <a:off x="3532984" y="914972"/>
            <a:ext cx="2552837" cy="2258673"/>
          </a:xfrm>
          <a:prstGeom prst="roundRect">
            <a:avLst>
              <a:gd name="adj" fmla="val 4351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Прямоугольник 1"/>
          <p:cNvSpPr/>
          <p:nvPr/>
        </p:nvSpPr>
        <p:spPr>
          <a:xfrm>
            <a:off x="484984" y="3425475"/>
            <a:ext cx="6096001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Инженер данных (DE)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– работа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 хранилищами больших данных, автоматизация сбора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формирования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79423" y="4812354"/>
            <a:ext cx="51730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ML-инженер (MLE)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создает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развертывает ML модели, автоматизация обновления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моделей TRL7+</a:t>
            </a:r>
          </a:p>
        </p:txBody>
      </p:sp>
      <p:pic>
        <p:nvPicPr>
          <p:cNvPr id="11" name="Google Shape;541;g25c4f71538a_0_1841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1491" t="56852" r="49931" b="384"/>
          <a:stretch/>
        </p:blipFill>
        <p:spPr>
          <a:xfrm>
            <a:off x="6279350" y="890579"/>
            <a:ext cx="2308838" cy="2283066"/>
          </a:xfrm>
          <a:prstGeom prst="roundRect">
            <a:avLst>
              <a:gd name="adj" fmla="val 3684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" name="Google Shape;542;g25c4f71538a_0_1841" descr="Types of Data Professionals - Tech Junction"/>
          <p:cNvPicPr preferRelativeResize="0"/>
          <p:nvPr/>
        </p:nvPicPr>
        <p:blipFill rotWithShape="1">
          <a:blip r:embed="rId6">
            <a:alphaModFix/>
          </a:blip>
          <a:srcRect l="52914" t="56852" r="-1491" b="384"/>
          <a:stretch/>
        </p:blipFill>
        <p:spPr>
          <a:xfrm>
            <a:off x="8781717" y="871702"/>
            <a:ext cx="2298659" cy="2301944"/>
          </a:xfrm>
          <a:prstGeom prst="roundRect">
            <a:avLst>
              <a:gd name="adj" fmla="val 4351"/>
            </a:avLst>
          </a:prstGeom>
          <a:noFill/>
          <a:ln w="19050" cap="flat" cmpd="sng">
            <a:solidFill>
              <a:srgbClr val="0439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Google Shape;539;g25c4f71538a_0_1841"/>
          <p:cNvSpPr txBox="1"/>
          <p:nvPr/>
        </p:nvSpPr>
        <p:spPr>
          <a:xfrm>
            <a:off x="6208772" y="3414535"/>
            <a:ext cx="5378643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Создание ML модели, исследования,  работа на уровне постановки задачи TRL1-6</a:t>
            </a:r>
            <a:endParaRPr sz="20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40;g25c4f71538a_0_1841"/>
          <p:cNvSpPr txBox="1"/>
          <p:nvPr/>
        </p:nvSpPr>
        <p:spPr>
          <a:xfrm>
            <a:off x="6208523" y="4614864"/>
            <a:ext cx="4991848" cy="139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8181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Аналитик данных (DA) </a:t>
            </a: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Первичный анализ данных, выдвижение </a:t>
            </a:r>
            <a:b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20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проверка гипотез на данных, Визуализация данных, BI</a:t>
            </a:r>
            <a:endParaRPr sz="20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8789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CorelDRAW" r:id="rId3" imgW="2566457" imgH="894201" progId="CorelDraw.Graphic.22">
                  <p:embed/>
                </p:oleObj>
              </mc:Choice>
              <mc:Fallback>
                <p:oleObj name="CorelDRAW" r:id="rId3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13" name="Google Shape;529;g25c4f71538a_0_1827"/>
          <p:cNvSpPr txBox="1">
            <a:spLocks/>
          </p:cNvSpPr>
          <p:nvPr/>
        </p:nvSpPr>
        <p:spPr>
          <a:xfrm>
            <a:off x="1759215" y="88631"/>
            <a:ext cx="91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4000" b="1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ru-RU" sz="3600" dirty="0">
                <a:latin typeface="Montserrat ExtraBold" panose="00000900000000000000" pitchFamily="2" charset="-52"/>
                <a:sym typeface="Montserrat SemiBold"/>
              </a:rPr>
              <a:t>Технические направления ИИ</a:t>
            </a:r>
          </a:p>
        </p:txBody>
      </p:sp>
      <p:pic>
        <p:nvPicPr>
          <p:cNvPr id="56322" name="Picture 2" descr="Technology readiness levels for machine learning systems | Nature  Communica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5" y="871701"/>
            <a:ext cx="11347450" cy="47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86118" y="6072100"/>
            <a:ext cx="559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https://www.nature.com/articles/s41467-022-33128-9</a:t>
            </a:r>
          </a:p>
        </p:txBody>
      </p:sp>
    </p:spTree>
    <p:extLst>
      <p:ext uri="{BB962C8B-B14F-4D97-AF65-F5344CB8AC3E}">
        <p14:creationId xmlns:p14="http://schemas.microsoft.com/office/powerpoint/2010/main" val="28416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/>
          <p:nvPr/>
        </p:nvSpPr>
        <p:spPr>
          <a:xfrm>
            <a:off x="2185550" y="122514"/>
            <a:ext cx="818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69A6"/>
                </a:solidFill>
                <a:latin typeface="+mn-lt"/>
              </a:rPr>
              <a:t>РОЛИ ИИ</a:t>
            </a:r>
            <a:endParaRPr lang="ru-RU" sz="3600" b="1" i="0" u="none" strike="noStrike" cap="none" dirty="0">
              <a:solidFill>
                <a:srgbClr val="0069A6"/>
              </a:solidFill>
              <a:latin typeface="+mn-lt"/>
              <a:sym typeface="Arial"/>
            </a:endParaRPr>
          </a:p>
        </p:txBody>
      </p:sp>
      <p:sp>
        <p:nvSpPr>
          <p:cNvPr id="16" name="Google Shape;530;g25c4f71538a_0_1827"/>
          <p:cNvSpPr txBox="1"/>
          <p:nvPr/>
        </p:nvSpPr>
        <p:spPr>
          <a:xfrm>
            <a:off x="180307" y="3488388"/>
            <a:ext cx="2882036" cy="19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Инженер данных (DE)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работа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с хранилищами больших данных, 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автоматизация сбора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 формирование данных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" name="Google Shape;533;g25c4f71538a_0_1827"/>
          <p:cNvSpPr txBox="1"/>
          <p:nvPr/>
        </p:nvSpPr>
        <p:spPr>
          <a:xfrm>
            <a:off x="3129161" y="3519467"/>
            <a:ext cx="2941782" cy="171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ML-инженер (MLE)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–развертывает ML модели,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автоматизация работы с моделями,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TRL7+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39;g25c4f71538a_0_1841"/>
          <p:cNvSpPr txBox="1"/>
          <p:nvPr/>
        </p:nvSpPr>
        <p:spPr>
          <a:xfrm>
            <a:off x="6055122" y="3488388"/>
            <a:ext cx="2808145" cy="2328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специалист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Создание ML модели,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Исследования </a:t>
            </a:r>
            <a:r>
              <a:rPr lang="en-US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(R&amp;D)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,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Работа на уровне постановки задачи</a:t>
            </a:r>
            <a:endParaRPr lang="en-US"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 TRL1-6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540;g25c4f71538a_0_1841"/>
          <p:cNvSpPr txBox="1"/>
          <p:nvPr/>
        </p:nvSpPr>
        <p:spPr>
          <a:xfrm>
            <a:off x="8786725" y="3460689"/>
            <a:ext cx="3306275" cy="188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Аналитик данных (DA)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Первичный анализ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выдвижение </a:t>
            </a:r>
            <a:b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 проверка гипотез на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Визуализация данных, BI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Google Shape;533;g25c4f71538a_0_1827"/>
          <p:cNvSpPr txBox="1"/>
          <p:nvPr/>
        </p:nvSpPr>
        <p:spPr>
          <a:xfrm>
            <a:off x="197280" y="934272"/>
            <a:ext cx="2941782" cy="216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Архитектор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создает систем с использованием ИИ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Проработка ТЗ систем ИИ и их внедрения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" name="Google Shape;533;g25c4f71538a_0_1827"/>
          <p:cNvSpPr txBox="1"/>
          <p:nvPr/>
        </p:nvSpPr>
        <p:spPr>
          <a:xfrm>
            <a:off x="6226629" y="951147"/>
            <a:ext cx="5604941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Тех. Аналитик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Заказывает и эксплуатирует системы ИИ в различных (доменных) приложениях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" name="Google Shape;533;g25c4f71538a_0_1827"/>
          <p:cNvSpPr txBox="1"/>
          <p:nvPr/>
        </p:nvSpPr>
        <p:spPr>
          <a:xfrm>
            <a:off x="180307" y="2566518"/>
            <a:ext cx="3200692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Управленец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Управляет проектом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1399132" y="3287841"/>
            <a:ext cx="8469745" cy="0"/>
          </a:xfrm>
          <a:prstGeom prst="line">
            <a:avLst/>
          </a:prstGeom>
          <a:ln w="15875">
            <a:gradFill>
              <a:gsLst>
                <a:gs pos="49995">
                  <a:srgbClr val="7030A0"/>
                </a:gs>
                <a:gs pos="0">
                  <a:srgbClr val="FFFF00"/>
                </a:gs>
                <a:gs pos="99000">
                  <a:srgbClr val="C0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Группа 22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24" name="Объект 23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Прямоугольник 24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5" name="Google Shape;533;g25c4f71538a_0_1827"/>
          <p:cNvSpPr txBox="1"/>
          <p:nvPr/>
        </p:nvSpPr>
        <p:spPr>
          <a:xfrm>
            <a:off x="6226629" y="1984699"/>
            <a:ext cx="5604941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Отраслевая Эксплуатация систем с ИИ </a:t>
            </a:r>
            <a:r>
              <a:rPr lang="ru-RU" sz="1800" dirty="0">
                <a:solidFill>
                  <a:srgbClr val="181818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– Управляет проектом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Google Shape;533;g25c4f71538a_0_1827"/>
          <p:cNvSpPr txBox="1"/>
          <p:nvPr/>
        </p:nvSpPr>
        <p:spPr>
          <a:xfrm>
            <a:off x="6226629" y="2781273"/>
            <a:ext cx="387319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Уровень принятия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" name="Google Shape;533;g25c4f71538a_0_1827"/>
          <p:cNvSpPr txBox="1"/>
          <p:nvPr/>
        </p:nvSpPr>
        <p:spPr>
          <a:xfrm>
            <a:off x="3751941" y="1531218"/>
            <a:ext cx="320069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SemiBold"/>
              </a:rPr>
              <a:t>Эксплуатация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533;g25c4f71538a_0_1827"/>
          <p:cNvSpPr txBox="1"/>
          <p:nvPr/>
        </p:nvSpPr>
        <p:spPr>
          <a:xfrm>
            <a:off x="197280" y="5817231"/>
            <a:ext cx="552447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+mn-lt"/>
                <a:ea typeface="Montserrat Medium"/>
                <a:cs typeface="Montserrat Medium"/>
                <a:sym typeface="Montserrat SemiBold"/>
              </a:rPr>
              <a:t>Разработка систем с ИИ или методов  ИИ</a:t>
            </a:r>
            <a:endParaRPr sz="1800" dirty="0">
              <a:solidFill>
                <a:srgbClr val="181818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3380999" y="985461"/>
            <a:ext cx="1" cy="1795812"/>
          </a:xfrm>
          <a:prstGeom prst="line">
            <a:avLst/>
          </a:prstGeom>
          <a:ln w="15875">
            <a:gradFill>
              <a:gsLst>
                <a:gs pos="49995">
                  <a:srgbClr val="7030A0"/>
                </a:gs>
                <a:gs pos="0">
                  <a:srgbClr val="FFFF00"/>
                </a:gs>
                <a:gs pos="99000">
                  <a:srgbClr val="C0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1999470" y="199950"/>
            <a:ext cx="9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rgbClr val="00629F"/>
                </a:solidFill>
                <a:latin typeface="+mn-lt"/>
                <a:sym typeface="Arial"/>
              </a:rPr>
              <a:t>ПРИОРИТ ТЕМАТИКИ ИИ</a:t>
            </a:r>
            <a:endParaRPr lang="ru-RU" dirty="0">
              <a:solidFill>
                <a:srgbClr val="00629F"/>
              </a:solidFill>
              <a:latin typeface="+mn-lt"/>
            </a:endParaRPr>
          </a:p>
        </p:txBody>
      </p:sp>
      <p:sp>
        <p:nvSpPr>
          <p:cNvPr id="267" name="Google Shape;267;p41"/>
          <p:cNvSpPr/>
          <p:nvPr/>
        </p:nvSpPr>
        <p:spPr>
          <a:xfrm>
            <a:off x="235213" y="907960"/>
            <a:ext cx="11442900" cy="2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ИИ - это сквозная технология решения ключевых задач развития экономики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сегодня.</a:t>
            </a:r>
            <a:endParaRPr dirty="0">
              <a:latin typeface="+mn-lt"/>
              <a:ea typeface="Roboto"/>
              <a:cs typeface="Roboto"/>
              <a:sym typeface="Roboto"/>
            </a:endParaRPr>
          </a:p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Автоматизация, цифровая трансформация и совершенствование решений прикладных задач </a:t>
            </a:r>
            <a:endParaRPr dirty="0">
              <a:latin typeface="+mn-lt"/>
              <a:ea typeface="Roboto"/>
              <a:cs typeface="Roboto"/>
              <a:sym typeface="Roboto"/>
            </a:endParaRPr>
          </a:p>
          <a:p>
            <a:pPr marL="4699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AutoNum type="arabicPeriod"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Востребованность ИИ растет вместе с ростом объема данных</a:t>
            </a:r>
            <a:endParaRPr sz="2400" i="0" u="none" strike="noStrike" cap="none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4">
            <a:alphaModFix/>
          </a:blip>
          <a:srcRect l="7518" t="21420"/>
          <a:stretch/>
        </p:blipFill>
        <p:spPr>
          <a:xfrm>
            <a:off x="7957675" y="2995347"/>
            <a:ext cx="4073700" cy="3525300"/>
          </a:xfrm>
          <a:prstGeom prst="roundRect">
            <a:avLst>
              <a:gd name="adj" fmla="val 2845"/>
            </a:avLst>
          </a:prstGeom>
          <a:noFill/>
          <a:ln w="19050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1" name="Google Shape;271;p41"/>
          <p:cNvSpPr txBox="1"/>
          <p:nvPr/>
        </p:nvSpPr>
        <p:spPr>
          <a:xfrm>
            <a:off x="4748700" y="5008300"/>
            <a:ext cx="3295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7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По данным Всемирного банках ИИ изменит ¼ рабочих мест в мире за 5 лет*</a:t>
            </a:r>
            <a:endParaRPr sz="1700" b="0" i="0" u="none" strike="noStrike" cap="none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4682400" y="3207750"/>
            <a:ext cx="313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008B"/>
                </a:solidFill>
                <a:latin typeface="+mn-lt"/>
              </a:rPr>
              <a:t>647</a:t>
            </a:r>
            <a:r>
              <a:rPr lang="ru-RU" sz="1800" b="1">
                <a:solidFill>
                  <a:srgbClr val="3F3F3F"/>
                </a:solidFill>
                <a:latin typeface="+mn-lt"/>
              </a:rPr>
              <a:t> млрд </a:t>
            </a:r>
            <a:endParaRPr sz="1800" b="1">
              <a:solidFill>
                <a:srgbClr val="3F3F3F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3F3F3F"/>
                </a:solidFill>
                <a:latin typeface="+mn-lt"/>
              </a:rPr>
              <a:t>Рынок ИИ России 2021 г.</a:t>
            </a:r>
            <a:endParaRPr sz="1800" b="1">
              <a:solidFill>
                <a:srgbClr val="3F3F3F"/>
              </a:solidFill>
              <a:latin typeface="+mn-lt"/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348" y="3316663"/>
            <a:ext cx="224650" cy="2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/>
          <p:nvPr/>
        </p:nvSpPr>
        <p:spPr>
          <a:xfrm>
            <a:off x="4696654" y="3207752"/>
            <a:ext cx="3000000" cy="6909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4696651" y="40565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3F3F3F"/>
                </a:solidFill>
                <a:latin typeface="+mn-lt"/>
              </a:rPr>
              <a:t>Рынок ИИ России в 2022 г. показывает рост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 17% </a:t>
            </a:r>
            <a:endParaRPr>
              <a:latin typeface="+mn-lt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4679950" y="4111480"/>
            <a:ext cx="3000000" cy="6840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48145" y="2604655"/>
            <a:ext cx="9162473" cy="390692"/>
          </a:xfrm>
          <a:prstGeom prst="roundRect">
            <a:avLst/>
          </a:prstGeom>
          <a:noFill/>
          <a:ln>
            <a:gradFill>
              <a:gsLst>
                <a:gs pos="27000">
                  <a:srgbClr val="C00000"/>
                </a:gs>
                <a:gs pos="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268;p41"/>
          <p:cNvSpPr txBox="1"/>
          <p:nvPr/>
        </p:nvSpPr>
        <p:spPr>
          <a:xfrm>
            <a:off x="8362925" y="3207750"/>
            <a:ext cx="2542704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800" b="1" i="0" u="sng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Рост рынка ИИ</a:t>
            </a:r>
            <a:endParaRPr sz="1800" b="1" i="0" u="none" strike="noStrike" cap="none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8" name="Объект 1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2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24" name="Объект 2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Прямоугольник 1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Прямоугольник 1"/>
          <p:cNvSpPr/>
          <p:nvPr/>
        </p:nvSpPr>
        <p:spPr>
          <a:xfrm>
            <a:off x="8339256" y="6512937"/>
            <a:ext cx="3286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https://aireport.ru/ai_index_russia-2022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9"/>
          <a:srcRect b="8872"/>
          <a:stretch/>
        </p:blipFill>
        <p:spPr>
          <a:xfrm>
            <a:off x="269833" y="3135595"/>
            <a:ext cx="4338780" cy="2682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5875">
            <a:solidFill>
              <a:schemeClr val="tx1"/>
            </a:solidFill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2997386" y="6520647"/>
            <a:ext cx="46639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latin typeface="+mn-lt"/>
              </a:rPr>
              <a:t>https://www.statista.com/statistics/871513/worldwide-data-created/</a:t>
            </a:r>
          </a:p>
        </p:txBody>
      </p:sp>
      <p:sp>
        <p:nvSpPr>
          <p:cNvPr id="268" name="Google Shape;268;p41"/>
          <p:cNvSpPr txBox="1"/>
          <p:nvPr/>
        </p:nvSpPr>
        <p:spPr>
          <a:xfrm>
            <a:off x="242638" y="5905132"/>
            <a:ext cx="4073700" cy="86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600" b="0" i="0" u="sng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Объем данных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, созданных, собранных и потребленных во всем мире с 2010 по 2024 год (в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зеттабайтах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)</a:t>
            </a:r>
            <a:endParaRPr sz="1600" b="0" i="0" u="none" strike="noStrike" cap="none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0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/>
          <p:nvPr/>
        </p:nvSpPr>
        <p:spPr>
          <a:xfrm>
            <a:off x="1778000" y="199944"/>
            <a:ext cx="822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i="0" u="none" strike="noStrike" cap="none" dirty="0">
                <a:solidFill>
                  <a:srgbClr val="00629F"/>
                </a:solidFill>
                <a:latin typeface="+mn-lt"/>
                <a:sym typeface="Arial"/>
              </a:rPr>
              <a:t>ПОДТВЕРЖДЕННЫЙ ИНТЕРЕС ГОСУДАРСТВА</a:t>
            </a:r>
            <a:endParaRPr lang="ru-RU" sz="2700" dirty="0">
              <a:solidFill>
                <a:srgbClr val="00629F"/>
              </a:solidFill>
              <a:latin typeface="+mn-lt"/>
            </a:endParaRPr>
          </a:p>
        </p:txBody>
      </p:sp>
      <p:pic>
        <p:nvPicPr>
          <p:cNvPr id="295" name="Google Shape;29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9800" y="1310525"/>
            <a:ext cx="6928800" cy="5325900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pic>
      <p:sp>
        <p:nvSpPr>
          <p:cNvPr id="296" name="Google Shape;296;p43"/>
          <p:cNvSpPr txBox="1"/>
          <p:nvPr/>
        </p:nvSpPr>
        <p:spPr>
          <a:xfrm>
            <a:off x="1090813" y="1310525"/>
            <a:ext cx="3813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dk1"/>
                </a:solidFill>
                <a:latin typeface="+mn-lt"/>
              </a:rPr>
              <a:t>На 2023 г. на реализацию ФП “Искусственный интеллект” заложено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6,4 млрд руб.</a:t>
            </a:r>
            <a:endParaRPr sz="1700" b="1">
              <a:solidFill>
                <a:schemeClr val="dk1"/>
              </a:solidFill>
              <a:latin typeface="+mn-lt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1090825" y="2329775"/>
            <a:ext cx="4404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008B"/>
                </a:solidFill>
                <a:latin typeface="+mn-lt"/>
              </a:rPr>
              <a:t>7,1</a:t>
            </a:r>
            <a:r>
              <a:rPr lang="ru-RU" sz="1700" b="1">
                <a:latin typeface="+mn-lt"/>
              </a:rPr>
              <a:t>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млрд руб.</a:t>
            </a:r>
            <a:r>
              <a:rPr lang="ru-RU" sz="1700" b="1">
                <a:latin typeface="+mn-lt"/>
              </a:rPr>
              <a:t> было профинансировано в 2022 г. государством на ИИ</a:t>
            </a:r>
            <a:endParaRPr sz="1700" b="1">
              <a:latin typeface="+mn-lt"/>
            </a:endParaRPr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00" y="1463800"/>
            <a:ext cx="429900" cy="4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3"/>
          <p:cNvSpPr txBox="1"/>
          <p:nvPr/>
        </p:nvSpPr>
        <p:spPr>
          <a:xfrm>
            <a:off x="300250" y="3882150"/>
            <a:ext cx="4588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latin typeface="+mn-lt"/>
              </a:rPr>
              <a:t>Видно, что на реализацию ФП “Искусственный интеллект” в 2022 г. было потрачено </a:t>
            </a:r>
            <a:r>
              <a:rPr lang="ru-RU" sz="1800" b="1">
                <a:solidFill>
                  <a:srgbClr val="FF008B"/>
                </a:solidFill>
                <a:latin typeface="+mn-lt"/>
              </a:rPr>
              <a:t>~4%</a:t>
            </a:r>
            <a:r>
              <a:rPr lang="ru-RU" sz="1800" b="1">
                <a:latin typeface="+mn-lt"/>
              </a:rPr>
              <a:t> бюджета НП “Цифровая экономика РФ”.</a:t>
            </a:r>
            <a:endParaRPr sz="1800" b="1">
              <a:latin typeface="+mn-lt"/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00" y="2490025"/>
            <a:ext cx="429900" cy="4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Скругленный прямоугольник 10"/>
          <p:cNvSpPr/>
          <p:nvPr/>
        </p:nvSpPr>
        <p:spPr>
          <a:xfrm>
            <a:off x="212436" y="3943532"/>
            <a:ext cx="4692277" cy="1136467"/>
          </a:xfrm>
          <a:prstGeom prst="roundRect">
            <a:avLst/>
          </a:prstGeom>
          <a:noFill/>
          <a:ln>
            <a:gradFill>
              <a:gsLst>
                <a:gs pos="36500">
                  <a:srgbClr val="C00000"/>
                </a:gs>
                <a:gs pos="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3" name="Объект 12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6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8" name="Объект 1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Прямоугольник 13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95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+mn-lt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7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00692" y="1147008"/>
            <a:ext cx="11302709" cy="351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Искусственный интеллект </a:t>
            </a:r>
            <a:r>
              <a:rPr lang="ru-RU" sz="20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— комплекс технологических решений, позволяющий имитировать когнитивные функции человека и получать при выполнении конкретных задач результаты, сопоставимые, как минимум, с результатами интеллектуальной деятельности человека</a:t>
            </a: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endParaRPr lang="en-US" sz="1800" b="0" i="1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r>
              <a:rPr lang="ru-RU" sz="1800" b="0" i="1" u="none" strike="noStrike" dirty="0">
                <a:solidFill>
                  <a:srgbClr val="000000"/>
                </a:solidFill>
                <a:effectLst/>
                <a:latin typeface="+mn-lt"/>
              </a:rPr>
              <a:t>Национальная стратегия развития ИИ на период до 2030 года</a:t>
            </a:r>
            <a:endParaRPr lang="ru-RU" sz="2800" b="0" dirty="0">
              <a:effectLst/>
              <a:latin typeface="+mn-lt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888CBE-BE1C-8876-32B3-68B21D821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342" y="3918111"/>
            <a:ext cx="3973415" cy="265128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66619" y="596600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+mn-lt"/>
                <a:hlinkClick r:id="rId8"/>
              </a:rPr>
              <a:t>https://www.consultant.ru/document/cons_doc_LAW_335184/1f32224a00901db9cf44793e9a5e35567a4212c7/</a:t>
            </a:r>
            <a:endParaRPr lang="ru-RU" dirty="0">
              <a:latin typeface="+mn-lt"/>
            </a:endParaRPr>
          </a:p>
          <a:p>
            <a:pPr algn="ctr"/>
            <a:endParaRPr lang="ru-RU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>
            <a:off x="1860750" y="0"/>
            <a:ext cx="8470400" cy="10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i="0" u="none" strike="noStrike" cap="none" dirty="0">
                <a:solidFill>
                  <a:srgbClr val="005F9C"/>
                </a:solidFill>
                <a:latin typeface="+mn-lt"/>
                <a:sym typeface="Arial"/>
              </a:rPr>
              <a:t>ИНТЕРЕС СТЕЙКХОЛДЕРОВ К ИИ Р</a:t>
            </a:r>
            <a:r>
              <a:rPr lang="ru-RU" sz="2300" b="1" dirty="0">
                <a:solidFill>
                  <a:srgbClr val="005F9C"/>
                </a:solidFill>
                <a:latin typeface="+mn-lt"/>
              </a:rPr>
              <a:t>А</a:t>
            </a:r>
            <a:r>
              <a:rPr lang="ru-RU" sz="2300" b="1" i="0" u="none" strike="noStrike" cap="none" dirty="0">
                <a:solidFill>
                  <a:srgbClr val="005F9C"/>
                </a:solidFill>
                <a:latin typeface="+mn-lt"/>
                <a:sym typeface="Arial"/>
              </a:rPr>
              <a:t>СТЕТ ПРИ СНИЖЕНИ</a:t>
            </a:r>
            <a:r>
              <a:rPr lang="ru-RU" sz="2300" b="1" dirty="0">
                <a:solidFill>
                  <a:srgbClr val="005F9C"/>
                </a:solidFill>
                <a:latin typeface="+mn-lt"/>
              </a:rPr>
              <a:t>И ВЕНЧУРНЫХ ИНВЕСТИЦИЙ</a:t>
            </a:r>
            <a:br>
              <a:rPr lang="ru-RU" sz="2300" b="1" dirty="0">
                <a:solidFill>
                  <a:srgbClr val="005F9C"/>
                </a:solidFill>
                <a:latin typeface="+mn-lt"/>
              </a:rPr>
            </a:br>
            <a:r>
              <a:rPr lang="ru-RU" sz="2300" b="1" dirty="0">
                <a:solidFill>
                  <a:srgbClr val="005F9C"/>
                </a:solidFill>
                <a:latin typeface="+mn-lt"/>
              </a:rPr>
              <a:t>ПЕРЕХОД ТЕХНОЛОГИЙ ИИ В ЗРЕЛУЮ СТАДИЮ</a:t>
            </a:r>
            <a:endParaRPr lang="ru-RU" sz="900" dirty="0">
              <a:solidFill>
                <a:srgbClr val="005F9C"/>
              </a:solidFill>
              <a:latin typeface="+mn-lt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374550" y="1025288"/>
            <a:ext cx="11442900" cy="2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444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Рынок ИИ в России по данным </a:t>
            </a:r>
            <a:r>
              <a:rPr lang="ru-RU" sz="1600" b="0" i="0" u="sng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https://aireport.ru/ai_index_russia-2022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</a:rPr>
              <a:t>(МФТИ)</a:t>
            </a:r>
            <a:endParaRPr sz="2400" b="0" i="0" u="none" strike="noStrike" cap="none" dirty="0">
              <a:solidFill>
                <a:schemeClr val="dk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5">
            <a:alphaModFix/>
          </a:blip>
          <a:srcRect l="1675" t="1710" r="1481"/>
          <a:stretch/>
        </p:blipFill>
        <p:spPr>
          <a:xfrm>
            <a:off x="698050" y="1559950"/>
            <a:ext cx="10795800" cy="4156200"/>
          </a:xfrm>
          <a:prstGeom prst="roundRect">
            <a:avLst>
              <a:gd name="adj" fmla="val 6855"/>
            </a:avLst>
          </a:prstGeom>
          <a:noFill/>
          <a:ln>
            <a:noFill/>
          </a:ln>
        </p:spPr>
      </p:pic>
      <p:sp>
        <p:nvSpPr>
          <p:cNvPr id="242" name="Google Shape;242;p20"/>
          <p:cNvSpPr/>
          <p:nvPr/>
        </p:nvSpPr>
        <p:spPr>
          <a:xfrm>
            <a:off x="1579121" y="5812774"/>
            <a:ext cx="8199000" cy="9978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1579125" y="5836325"/>
            <a:ext cx="804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 dirty="0">
                <a:solidFill>
                  <a:schemeClr val="dk1"/>
                </a:solidFill>
                <a:latin typeface="+mn-lt"/>
              </a:rPr>
              <a:t>Интерес к ИИ растет, сегодня ИИ переходит</a:t>
            </a:r>
            <a:br>
              <a:rPr lang="ru-RU" sz="2100" b="1" dirty="0">
                <a:solidFill>
                  <a:schemeClr val="dk1"/>
                </a:solidFill>
                <a:latin typeface="+mn-lt"/>
              </a:rPr>
            </a:br>
            <a:r>
              <a:rPr lang="ru-RU" sz="2100" b="1" dirty="0">
                <a:solidFill>
                  <a:srgbClr val="980000"/>
                </a:solidFill>
                <a:latin typeface="+mn-lt"/>
              </a:rPr>
              <a:t> от инвестирования к финансированию </a:t>
            </a:r>
            <a:endParaRPr sz="1100"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5200650" y="1559949"/>
            <a:ext cx="1965900" cy="4110525"/>
          </a:xfrm>
          <a:prstGeom prst="roundRect">
            <a:avLst>
              <a:gd name="adj" fmla="val 16667"/>
            </a:avLst>
          </a:prstGeom>
          <a:noFill/>
          <a:ln w="114300" cap="flat" cmpd="sng">
            <a:gradFill>
              <a:gsLst>
                <a:gs pos="0">
                  <a:srgbClr val="FFFF00"/>
                </a:gs>
                <a:gs pos="74000">
                  <a:srgbClr val="C00000"/>
                </a:gs>
                <a:gs pos="83000">
                  <a:srgbClr val="FFFF00"/>
                </a:gs>
                <a:gs pos="100000">
                  <a:srgbClr val="C00000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0" name="Объект 9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0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3" name="Объект 1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Прямоугольник 10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30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7A3"/>
                </a:solidFill>
                <a:latin typeface="+mn-lt"/>
              </a:rPr>
              <a:t>ИИ В ЭКОНОМИКЕ</a:t>
            </a:r>
            <a:endParaRPr lang="ru-RU" dirty="0">
              <a:solidFill>
                <a:srgbClr val="0067A3"/>
              </a:solidFill>
              <a:latin typeface="+mn-lt"/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986118" y="3429617"/>
            <a:ext cx="4628000" cy="256800"/>
            <a:chOff x="131110" y="1020250"/>
            <a:chExt cx="3738589" cy="256800"/>
          </a:xfrm>
        </p:grpSpPr>
        <p:sp>
          <p:nvSpPr>
            <p:cNvPr id="132" name="Google Shape;132;p18"/>
            <p:cNvSpPr/>
            <p:nvPr/>
          </p:nvSpPr>
          <p:spPr>
            <a:xfrm rot="5400000">
              <a:off x="2477249" y="-115400"/>
              <a:ext cx="256800" cy="2528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 rot="-5400000">
              <a:off x="619210" y="533275"/>
              <a:ext cx="242100" cy="1218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 txBox="1"/>
            <p:nvPr/>
          </p:nvSpPr>
          <p:spPr>
            <a:xfrm flipH="1">
              <a:off x="1761925" y="1025125"/>
              <a:ext cx="20412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ТОРГОВЛЯ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8"/>
            <p:cNvSpPr txBox="1"/>
            <p:nvPr/>
          </p:nvSpPr>
          <p:spPr>
            <a:xfrm>
              <a:off x="418133" y="106842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3,00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36" name="Google Shape;136;p18"/>
          <p:cNvGrpSpPr/>
          <p:nvPr/>
        </p:nvGrpSpPr>
        <p:grpSpPr>
          <a:xfrm>
            <a:off x="986106" y="3740342"/>
            <a:ext cx="5094559" cy="414600"/>
            <a:chOff x="295913" y="1191375"/>
            <a:chExt cx="5094559" cy="414600"/>
          </a:xfrm>
        </p:grpSpPr>
        <p:sp>
          <p:nvSpPr>
            <p:cNvPr id="137" name="Google Shape;137;p18"/>
            <p:cNvSpPr/>
            <p:nvPr/>
          </p:nvSpPr>
          <p:spPr>
            <a:xfrm rot="5400000">
              <a:off x="3281452" y="-233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 rot="-5400000">
              <a:off x="910913" y="66455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 txBox="1"/>
            <p:nvPr/>
          </p:nvSpPr>
          <p:spPr>
            <a:xfrm flipH="1">
              <a:off x="1673599" y="1191375"/>
              <a:ext cx="3716873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+mn-lt"/>
                  <a:ea typeface="Roboto"/>
                  <a:cs typeface="Roboto"/>
                  <a:sym typeface="Roboto"/>
                </a:rPr>
                <a:t>ОБРАБАТЫВАЮЩАЯ ПРОМЫШЛЕННОСТЬ </a:t>
              </a:r>
              <a:endParaRPr sz="1200" b="1" i="0" u="none" strike="noStrike" cap="none" dirty="0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582946" y="132661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3,13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1" name="Google Shape;141;p18"/>
          <p:cNvGrpSpPr/>
          <p:nvPr/>
        </p:nvGrpSpPr>
        <p:grpSpPr>
          <a:xfrm>
            <a:off x="986106" y="4104030"/>
            <a:ext cx="4828588" cy="414600"/>
            <a:chOff x="131088" y="1714725"/>
            <a:chExt cx="4828588" cy="414600"/>
          </a:xfrm>
        </p:grpSpPr>
        <p:sp>
          <p:nvSpPr>
            <p:cNvPr id="142" name="Google Shape;142;p18"/>
            <p:cNvSpPr/>
            <p:nvPr/>
          </p:nvSpPr>
          <p:spPr>
            <a:xfrm rot="5400000">
              <a:off x="3116627" y="2894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746088" y="11879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 flipH="1">
              <a:off x="1508775" y="17147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ЭКОЛОГИЯ И ПРИРОДОПОЛЬЗОВАНИЕ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418121" y="18499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3,15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986106" y="4567717"/>
            <a:ext cx="4828588" cy="414600"/>
            <a:chOff x="213500" y="2209538"/>
            <a:chExt cx="4828588" cy="414600"/>
          </a:xfrm>
        </p:grpSpPr>
        <p:sp>
          <p:nvSpPr>
            <p:cNvPr id="147" name="Google Shape;147;p18"/>
            <p:cNvSpPr/>
            <p:nvPr/>
          </p:nvSpPr>
          <p:spPr>
            <a:xfrm rot="5400000">
              <a:off x="3199039" y="7842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 rot="-5400000">
              <a:off x="828500" y="16827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 txBox="1"/>
            <p:nvPr/>
          </p:nvSpPr>
          <p:spPr>
            <a:xfrm flipH="1">
              <a:off x="1591188" y="22095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ТРАНСПОРТНАЯ ОТРАСЛЬ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500533" y="23447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3,23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986106" y="5024117"/>
            <a:ext cx="4828588" cy="414600"/>
            <a:chOff x="322150" y="2628125"/>
            <a:chExt cx="4828588" cy="414600"/>
          </a:xfrm>
        </p:grpSpPr>
        <p:sp>
          <p:nvSpPr>
            <p:cNvPr id="152" name="Google Shape;152;p18"/>
            <p:cNvSpPr/>
            <p:nvPr/>
          </p:nvSpPr>
          <p:spPr>
            <a:xfrm rot="5400000">
              <a:off x="3307689" y="1202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 rot="-5400000">
              <a:off x="937150" y="2101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 txBox="1"/>
            <p:nvPr/>
          </p:nvSpPr>
          <p:spPr>
            <a:xfrm flipH="1">
              <a:off x="1699838" y="2628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ЗДРАВООХРАНЕНИЕ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609183" y="2763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3,27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1036393" y="5480517"/>
            <a:ext cx="5232227" cy="414600"/>
            <a:chOff x="368225" y="3050550"/>
            <a:chExt cx="5232227" cy="414600"/>
          </a:xfrm>
        </p:grpSpPr>
        <p:sp>
          <p:nvSpPr>
            <p:cNvPr id="157" name="Google Shape;157;p18"/>
            <p:cNvSpPr/>
            <p:nvPr/>
          </p:nvSpPr>
          <p:spPr>
            <a:xfrm rot="5400000">
              <a:off x="3353764" y="16253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 rot="-5400000">
              <a:off x="983225" y="25237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 flipH="1">
              <a:off x="1746052" y="3050550"/>
              <a:ext cx="38544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ТОПЛИВНО-ЭНЕРГЕТИЧЕСКИЙ КОМПЛЕКС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655258" y="31857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3,33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6820156" y="3377542"/>
            <a:ext cx="4828588" cy="414600"/>
            <a:chOff x="213488" y="3717700"/>
            <a:chExt cx="4828588" cy="414600"/>
          </a:xfrm>
        </p:grpSpPr>
        <p:sp>
          <p:nvSpPr>
            <p:cNvPr id="162" name="Google Shape;162;p18"/>
            <p:cNvSpPr/>
            <p:nvPr/>
          </p:nvSpPr>
          <p:spPr>
            <a:xfrm rot="5400000">
              <a:off x="3199027" y="22924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-5400000">
              <a:off x="828488" y="31908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 txBox="1"/>
            <p:nvPr/>
          </p:nvSpPr>
          <p:spPr>
            <a:xfrm flipH="1">
              <a:off x="1591175" y="37177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СТРОИТЕЛЬСТВО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500521" y="38529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2,05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6" name="Google Shape;166;p18"/>
          <p:cNvGrpSpPr/>
          <p:nvPr/>
        </p:nvGrpSpPr>
        <p:grpSpPr>
          <a:xfrm>
            <a:off x="6820156" y="3799667"/>
            <a:ext cx="4828588" cy="414600"/>
            <a:chOff x="418113" y="4161050"/>
            <a:chExt cx="4828588" cy="414600"/>
          </a:xfrm>
        </p:grpSpPr>
        <p:sp>
          <p:nvSpPr>
            <p:cNvPr id="167" name="Google Shape;167;p18"/>
            <p:cNvSpPr/>
            <p:nvPr/>
          </p:nvSpPr>
          <p:spPr>
            <a:xfrm rot="5400000">
              <a:off x="3403652" y="27358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 rot="-5400000">
              <a:off x="1033113" y="36342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 txBox="1"/>
            <p:nvPr/>
          </p:nvSpPr>
          <p:spPr>
            <a:xfrm flipH="1">
              <a:off x="1795800" y="416105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>
                  <a:latin typeface="+mn-lt"/>
                  <a:ea typeface="Roboto"/>
                  <a:cs typeface="Roboto"/>
                  <a:sym typeface="Roboto"/>
                </a:rPr>
                <a:t>СОЦИАЛЬНАЯ СФЕРА</a:t>
              </a:r>
              <a:endParaRPr sz="1200" b="1" i="0" u="none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8"/>
            <p:cNvSpPr txBox="1"/>
            <p:nvPr/>
          </p:nvSpPr>
          <p:spPr>
            <a:xfrm>
              <a:off x="705146" y="42962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2,61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6820156" y="4221780"/>
            <a:ext cx="4828588" cy="414600"/>
            <a:chOff x="368225" y="4605125"/>
            <a:chExt cx="4828588" cy="414600"/>
          </a:xfrm>
        </p:grpSpPr>
        <p:sp>
          <p:nvSpPr>
            <p:cNvPr id="172" name="Google Shape;172;p18"/>
            <p:cNvSpPr/>
            <p:nvPr/>
          </p:nvSpPr>
          <p:spPr>
            <a:xfrm rot="5400000">
              <a:off x="3353764" y="3179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rot="-5400000">
              <a:off x="983225" y="4078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 txBox="1"/>
            <p:nvPr/>
          </p:nvSpPr>
          <p:spPr>
            <a:xfrm flipH="1">
              <a:off x="1745913" y="4605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solidFill>
                    <a:srgbClr val="C00000"/>
                  </a:solidFill>
                  <a:latin typeface="+mn-lt"/>
                  <a:ea typeface="Roboto"/>
                  <a:cs typeface="Roboto"/>
                  <a:sym typeface="Roboto"/>
                </a:rPr>
                <a:t>НАУКА</a:t>
              </a:r>
              <a:endParaRPr sz="1200" b="1" i="0" u="none" strike="noStrike" cap="none" dirty="0">
                <a:solidFill>
                  <a:srgbClr val="C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655258" y="4740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2,89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6820156" y="4587367"/>
            <a:ext cx="4828588" cy="414600"/>
            <a:chOff x="213488" y="4980863"/>
            <a:chExt cx="4828588" cy="414600"/>
          </a:xfrm>
        </p:grpSpPr>
        <p:sp>
          <p:nvSpPr>
            <p:cNvPr id="177" name="Google Shape;177;p18"/>
            <p:cNvSpPr/>
            <p:nvPr/>
          </p:nvSpPr>
          <p:spPr>
            <a:xfrm rot="5400000">
              <a:off x="3199027" y="3555613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 rot="-5400000">
              <a:off x="828488" y="4454038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 txBox="1"/>
            <p:nvPr/>
          </p:nvSpPr>
          <p:spPr>
            <a:xfrm flipH="1">
              <a:off x="1591175" y="4980863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solidFill>
                    <a:srgbClr val="C00000"/>
                  </a:solidFill>
                  <a:latin typeface="+mn-lt"/>
                  <a:ea typeface="Roboto"/>
                  <a:cs typeface="Roboto"/>
                  <a:sym typeface="Roboto"/>
                </a:rPr>
                <a:t>ВЫСШЕЕ ОБРАЗОВАНИЕ*</a:t>
              </a:r>
              <a:endParaRPr sz="1200" b="1" i="0" u="none" strike="noStrike" cap="none" dirty="0">
                <a:solidFill>
                  <a:srgbClr val="C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500521" y="5116100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3,45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6868418" y="4988242"/>
            <a:ext cx="4828588" cy="414600"/>
            <a:chOff x="322150" y="5379000"/>
            <a:chExt cx="4828588" cy="414600"/>
          </a:xfrm>
        </p:grpSpPr>
        <p:sp>
          <p:nvSpPr>
            <p:cNvPr id="182" name="Google Shape;182;p18"/>
            <p:cNvSpPr/>
            <p:nvPr/>
          </p:nvSpPr>
          <p:spPr>
            <a:xfrm rot="5400000">
              <a:off x="3307689" y="39537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 rot="-5400000">
              <a:off x="937150" y="48521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 txBox="1"/>
            <p:nvPr/>
          </p:nvSpPr>
          <p:spPr>
            <a:xfrm flipH="1">
              <a:off x="1699838" y="53790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СЕКТОР ИКТ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609183" y="55142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4,11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6" name="Google Shape;186;p18"/>
          <p:cNvGrpSpPr/>
          <p:nvPr/>
        </p:nvGrpSpPr>
        <p:grpSpPr>
          <a:xfrm>
            <a:off x="6868418" y="5406805"/>
            <a:ext cx="4828588" cy="414600"/>
            <a:chOff x="322150" y="5765938"/>
            <a:chExt cx="4828588" cy="414600"/>
          </a:xfrm>
        </p:grpSpPr>
        <p:sp>
          <p:nvSpPr>
            <p:cNvPr id="187" name="Google Shape;187;p18"/>
            <p:cNvSpPr/>
            <p:nvPr/>
          </p:nvSpPr>
          <p:spPr>
            <a:xfrm rot="5400000">
              <a:off x="3307689" y="43406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 rot="-5400000">
              <a:off x="937150" y="52391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 txBox="1"/>
            <p:nvPr/>
          </p:nvSpPr>
          <p:spPr>
            <a:xfrm flipH="1">
              <a:off x="1699838" y="57659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>
                  <a:latin typeface="+mn-lt"/>
                  <a:ea typeface="Roboto"/>
                  <a:cs typeface="Roboto"/>
                  <a:sym typeface="Roboto"/>
                </a:rPr>
                <a:t>ФИНАНСОВЫЕ УСЛУГИ</a:t>
              </a:r>
              <a:endParaRPr sz="1200" b="1" i="0" u="sng" strike="noStrike" cap="none">
                <a:solidFill>
                  <a:srgbClr val="000000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8"/>
            <p:cNvSpPr txBox="1"/>
            <p:nvPr/>
          </p:nvSpPr>
          <p:spPr>
            <a:xfrm>
              <a:off x="609183" y="59011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>
                  <a:solidFill>
                    <a:srgbClr val="FFFFFF"/>
                  </a:solidFill>
                  <a:latin typeface="+mn-lt"/>
                  <a:ea typeface="Fira Sans"/>
                  <a:cs typeface="Fira Sans"/>
                  <a:sym typeface="Fira Sans"/>
                </a:rPr>
                <a:t>4,52  БАЛЛА</a:t>
              </a:r>
              <a:endParaRPr sz="900" b="1" i="0" u="none" strike="noStrike" cap="none">
                <a:solidFill>
                  <a:srgbClr val="FFFFFF"/>
                </a:solidFill>
                <a:latin typeface="+mn-lt"/>
                <a:ea typeface="Fira Sans"/>
                <a:cs typeface="Fira Sans"/>
                <a:sym typeface="Fira Sans"/>
              </a:endParaRPr>
            </a:p>
          </p:txBody>
        </p:sp>
      </p:grpSp>
      <p:graphicFrame>
        <p:nvGraphicFramePr>
          <p:cNvPr id="191" name="Google Shape;191;p18"/>
          <p:cNvGraphicFramePr/>
          <p:nvPr>
            <p:extLst>
              <p:ext uri="{D42A27DB-BD31-4B8C-83A1-F6EECF244321}">
                <p14:modId xmlns:p14="http://schemas.microsoft.com/office/powerpoint/2010/main" val="3323715814"/>
              </p:ext>
            </p:extLst>
          </p:nvPr>
        </p:nvGraphicFramePr>
        <p:xfrm>
          <a:off x="1112656" y="1500799"/>
          <a:ext cx="9514375" cy="1463040"/>
        </p:xfrm>
        <a:graphic>
          <a:graphicData uri="http://schemas.openxmlformats.org/drawingml/2006/table">
            <a:tbl>
              <a:tblPr firstRow="1">
                <a:noFill/>
              </a:tblPr>
              <a:tblGrid>
                <a:gridCol w="9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8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РАНГ</a:t>
                      </a:r>
                      <a:endParaRPr sz="1500" b="1" u="none" strike="noStrike" cap="none">
                        <a:solidFill>
                          <a:srgbClr val="00459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ТЕМАТИЧЕСКОЕ НАПРАВЛЕНИЕ</a:t>
                      </a:r>
                      <a:endParaRPr sz="1500" b="1" u="none" strike="noStrike" cap="none">
                        <a:solidFill>
                          <a:srgbClr val="00459B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ИНДЕКС ИНТЕГРАЛЬНОЙ ЗНАЧИМОСТИ</a:t>
                      </a:r>
                      <a:endParaRPr sz="190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rgbClr val="00459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ПРИМЕРЫ ТЕМАТИК С НАИБОЛЬШЕЙ ДИНАМИЧНОСТЬЮ</a:t>
                      </a:r>
                      <a:endParaRPr sz="190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1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Внедрение технологий 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1"/>
                        <a:t>23.0</a:t>
                      </a:r>
                      <a:endParaRPr sz="1900" b="1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ru-RU" sz="1900" b="1" dirty="0"/>
                        <a:t>В</a:t>
                      </a:r>
                      <a:r>
                        <a:rPr lang="ru-RU" sz="1600" b="1" dirty="0"/>
                        <a:t>одородные технологии</a:t>
                      </a:r>
                      <a:endParaRPr sz="1600" b="1" dirty="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ru-RU" sz="1600" b="1" dirty="0"/>
                        <a:t>Приложения ИИ</a:t>
                      </a:r>
                      <a:endParaRPr sz="1600" b="1" dirty="0"/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ru-RU" sz="1600" b="1" dirty="0"/>
                        <a:t>Демонстрационные проекты</a:t>
                      </a:r>
                      <a:endParaRPr sz="1600" b="1" dirty="0"/>
                    </a:p>
                  </a:txBody>
                  <a:tcPr marL="36000" marR="360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459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2" name="Google Shape;192;p18"/>
          <p:cNvSpPr txBox="1"/>
          <p:nvPr/>
        </p:nvSpPr>
        <p:spPr>
          <a:xfrm>
            <a:off x="1484646" y="900838"/>
            <a:ext cx="10039056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rgbClr val="980000"/>
                </a:solidFill>
                <a:latin typeface="+mn-lt"/>
              </a:rPr>
              <a:t>ТРЕНДЫ НАУЧНО-ТЕХНИЧЕСКОЙ ПОЛИТИКИ СТРАН-ЛИДЕРОВ МИРОВОЙ НАУКИ</a:t>
            </a:r>
            <a:endParaRPr sz="1700"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5495843" y="5936917"/>
            <a:ext cx="62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*анализ цифрового следа от абитуриента до выпускника и далее  </a:t>
            </a:r>
            <a:endParaRPr dirty="0">
              <a:latin typeface="+mn-lt"/>
            </a:endParaRPr>
          </a:p>
        </p:txBody>
      </p:sp>
      <p:grpSp>
        <p:nvGrpSpPr>
          <p:cNvPr id="72" name="Группа 71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73" name="Объект 72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3" name="Объект 1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" name="Прямоугольник 73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7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>
            <a:off x="1999480" y="199944"/>
            <a:ext cx="863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5A2"/>
                </a:solidFill>
                <a:latin typeface="+mn-lt"/>
              </a:rPr>
              <a:t>ФАКТОР ТОРМОЗЯЩИЙ РАЗВИТИЕ ИИ</a:t>
            </a:r>
            <a:endParaRPr lang="ru-RU" dirty="0">
              <a:solidFill>
                <a:srgbClr val="0065A2"/>
              </a:solidFill>
              <a:latin typeface="+mn-lt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4">
            <a:alphaModFix/>
          </a:blip>
          <a:srcRect l="34037" t="1" b="60290"/>
          <a:stretch/>
        </p:blipFill>
        <p:spPr>
          <a:xfrm>
            <a:off x="2578714" y="1646684"/>
            <a:ext cx="4555111" cy="340569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6046475" y="1019625"/>
            <a:ext cx="6033300" cy="94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4D5156"/>
                </a:solidFill>
                <a:highlight>
                  <a:srgbClr val="FFFFFF"/>
                </a:highlight>
                <a:latin typeface="+mn-lt"/>
                <a:sym typeface="Arial"/>
              </a:rPr>
              <a:t>АНО «Цифровая экономика» в Мире</a:t>
            </a:r>
            <a:endParaRPr sz="2000" b="1" i="0" u="none" strike="noStrike" cap="none" dirty="0">
              <a:solidFill>
                <a:srgbClr val="4D5156"/>
              </a:solidFill>
              <a:highlight>
                <a:srgbClr val="FFFFFF"/>
              </a:highlight>
              <a:latin typeface="+mn-lt"/>
              <a:sym typeface="Arial"/>
            </a:endParaRPr>
          </a:p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 dirty="0">
                <a:solidFill>
                  <a:srgbClr val="4D5156"/>
                </a:solidFill>
                <a:highlight>
                  <a:srgbClr val="FFFFFF"/>
                </a:highlight>
                <a:latin typeface="+mn-lt"/>
              </a:rPr>
              <a:t>нехватка специалистов по ИИ 20 млн человек</a:t>
            </a:r>
            <a:endParaRPr sz="2000" b="1" dirty="0">
              <a:solidFill>
                <a:srgbClr val="4D5156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6620138" y="5046100"/>
            <a:ext cx="541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>
                <a:solidFill>
                  <a:schemeClr val="dk1"/>
                </a:solidFill>
                <a:latin typeface="+mn-lt"/>
              </a:rPr>
              <a:t>Основной барьер - это отсутствие специалистов</a:t>
            </a:r>
            <a:endParaRPr sz="2100" b="1">
              <a:solidFill>
                <a:schemeClr val="dk1"/>
              </a:solidFill>
              <a:latin typeface="+mn-lt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7219450" y="1712100"/>
            <a:ext cx="453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0133A3"/>
                </a:solidFill>
                <a:latin typeface="+mn-lt"/>
              </a:rPr>
              <a:t>Прогноз роста числа рабочих мест к 2025 году в разрезе цифровых профессий </a:t>
            </a:r>
            <a:endParaRPr b="1">
              <a:solidFill>
                <a:srgbClr val="0133A3"/>
              </a:solidFill>
              <a:latin typeface="+mn-lt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7152850" y="2368500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+ 98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7219450" y="2800975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+23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7219450" y="3247238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+20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7257500" y="3684263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+6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7257500" y="4123650"/>
            <a:ext cx="1376100" cy="60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200" b="1">
                <a:solidFill>
                  <a:srgbClr val="0133A3"/>
                </a:solidFill>
                <a:highlight>
                  <a:srgbClr val="FFFFFF"/>
                </a:highlight>
                <a:latin typeface="+mn-lt"/>
              </a:rPr>
              <a:t>+1 млн</a:t>
            </a:r>
            <a:endParaRPr sz="22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+mn-lt"/>
              <a:sym typeface="Arial"/>
            </a:endParaRPr>
          </a:p>
        </p:txBody>
      </p:sp>
      <p:cxnSp>
        <p:nvCxnSpPr>
          <p:cNvPr id="218" name="Google Shape;218;p19"/>
          <p:cNvCxnSpPr/>
          <p:nvPr/>
        </p:nvCxnSpPr>
        <p:spPr>
          <a:xfrm>
            <a:off x="8528950" y="2485250"/>
            <a:ext cx="12600" cy="1983000"/>
          </a:xfrm>
          <a:prstGeom prst="straightConnector1">
            <a:avLst/>
          </a:prstGeom>
          <a:noFill/>
          <a:ln w="19050" cap="flat" cmpd="sng">
            <a:solidFill>
              <a:srgbClr val="0133A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9"/>
          <p:cNvSpPr txBox="1"/>
          <p:nvPr/>
        </p:nvSpPr>
        <p:spPr>
          <a:xfrm>
            <a:off x="8528950" y="2420763"/>
            <a:ext cx="31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Разработчики ПО</a:t>
            </a:r>
            <a:endParaRPr>
              <a:latin typeface="+mn-lt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8528950" y="2805888"/>
            <a:ext cx="404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облачным вычислениям </a:t>
            </a:r>
            <a:endParaRPr>
              <a:latin typeface="+mn-lt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8567725" y="3221550"/>
            <a:ext cx="311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Аналитика данных, специалисты по машинному обучению и ИИ</a:t>
            </a:r>
            <a:endParaRPr>
              <a:latin typeface="+mn-lt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8528950" y="3768800"/>
            <a:ext cx="3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кибербезопасности</a:t>
            </a:r>
            <a:endParaRPr>
              <a:latin typeface="+mn-lt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8541550" y="4185150"/>
            <a:ext cx="36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Специалисты по безопасности данных</a:t>
            </a:r>
            <a:endParaRPr>
              <a:latin typeface="+mn-lt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4">
            <a:alphaModFix/>
          </a:blip>
          <a:srcRect l="32588" t="87196" r="60884" b="4085"/>
          <a:stretch/>
        </p:blipFill>
        <p:spPr>
          <a:xfrm>
            <a:off x="345506" y="5285000"/>
            <a:ext cx="795599" cy="9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/>
          <p:nvPr/>
        </p:nvSpPr>
        <p:spPr>
          <a:xfrm>
            <a:off x="169963" y="1019625"/>
            <a:ext cx="6033300" cy="56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1">
                <a:solidFill>
                  <a:srgbClr val="4D5156"/>
                </a:solidFill>
                <a:highlight>
                  <a:srgbClr val="FFFFFF"/>
                </a:highlight>
                <a:latin typeface="+mn-lt"/>
              </a:rPr>
              <a:t>Факторы по опросу компаний </a:t>
            </a:r>
            <a:r>
              <a:rPr lang="ru-RU" sz="2000" b="1">
                <a:solidFill>
                  <a:srgbClr val="4D5156"/>
                </a:solidFill>
                <a:highlight>
                  <a:schemeClr val="lt1"/>
                </a:highlight>
                <a:latin typeface="+mn-lt"/>
              </a:rPr>
              <a:t> в РФ </a:t>
            </a:r>
            <a:endParaRPr sz="2000" b="1">
              <a:solidFill>
                <a:srgbClr val="4D5156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358350" y="2019900"/>
            <a:ext cx="282826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980000"/>
                </a:solidFill>
                <a:latin typeface="+mn-lt"/>
              </a:rPr>
              <a:t>Недостаток</a:t>
            </a:r>
            <a:br>
              <a:rPr lang="ru-RU" b="1" dirty="0">
                <a:solidFill>
                  <a:srgbClr val="980000"/>
                </a:solidFill>
                <a:latin typeface="+mn-lt"/>
              </a:rPr>
            </a:br>
            <a:r>
              <a:rPr lang="ru-RU" b="1" dirty="0">
                <a:solidFill>
                  <a:srgbClr val="980000"/>
                </a:solidFill>
                <a:latin typeface="+mn-lt"/>
              </a:rPr>
              <a:t>специалистов</a:t>
            </a:r>
            <a:endParaRPr b="1"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316415" y="2583068"/>
            <a:ext cx="219252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Недостаток финансов</a:t>
            </a:r>
            <a:endParaRPr dirty="0">
              <a:latin typeface="+mn-lt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325039" y="2935936"/>
            <a:ext cx="264712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Низкий уровень совместимости с существующими решениями</a:t>
            </a:r>
            <a:endParaRPr dirty="0">
              <a:latin typeface="+mn-lt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325039" y="3683813"/>
            <a:ext cx="21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Недостаток данных</a:t>
            </a:r>
            <a:endParaRPr dirty="0">
              <a:latin typeface="+mn-lt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1027700" y="5757750"/>
            <a:ext cx="38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 планируют использовать  ИИ</a:t>
            </a:r>
            <a:endParaRPr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1069430" y="6280520"/>
            <a:ext cx="28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Планируют использовать  ИИ</a:t>
            </a:r>
            <a:endParaRPr dirty="0">
              <a:solidFill>
                <a:srgbClr val="980000"/>
              </a:solidFill>
              <a:latin typeface="+mn-lt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1079375" y="5285000"/>
            <a:ext cx="28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+mn-lt"/>
              </a:rPr>
              <a:t>используют  ИИ</a:t>
            </a:r>
            <a:endParaRPr>
              <a:solidFill>
                <a:srgbClr val="980000"/>
              </a:solidFill>
              <a:latin typeface="+mn-lt"/>
            </a:endParaRPr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4">
            <a:alphaModFix/>
          </a:blip>
          <a:srcRect l="53181" t="85373" r="41855" b="7650"/>
          <a:stretch/>
        </p:blipFill>
        <p:spPr>
          <a:xfrm>
            <a:off x="536155" y="6111170"/>
            <a:ext cx="604950" cy="73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Скругленный прямоугольник 29"/>
          <p:cNvSpPr/>
          <p:nvPr/>
        </p:nvSpPr>
        <p:spPr>
          <a:xfrm>
            <a:off x="6947073" y="4954059"/>
            <a:ext cx="4692277" cy="1136467"/>
          </a:xfrm>
          <a:prstGeom prst="roundRect">
            <a:avLst/>
          </a:prstGeom>
          <a:noFill/>
          <a:ln>
            <a:gradFill>
              <a:gsLst>
                <a:gs pos="25000">
                  <a:srgbClr val="FFFF00"/>
                </a:gs>
                <a:gs pos="72000">
                  <a:srgbClr val="FFFF00"/>
                </a:gs>
                <a:gs pos="100000">
                  <a:srgbClr val="C00000"/>
                </a:gs>
                <a:gs pos="0">
                  <a:srgbClr val="C000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1" name="Группа 3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32" name="Объект 3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8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73" name="Объект 7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Прямоугольник 3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5" name="Google Shape;229;p19"/>
          <p:cNvSpPr txBox="1"/>
          <p:nvPr/>
        </p:nvSpPr>
        <p:spPr>
          <a:xfrm>
            <a:off x="305036" y="3935191"/>
            <a:ext cx="2130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Отсутствие стратегии развития ИИ</a:t>
            </a:r>
            <a:endParaRPr dirty="0">
              <a:latin typeface="+mn-lt"/>
            </a:endParaRPr>
          </a:p>
        </p:txBody>
      </p:sp>
      <p:sp>
        <p:nvSpPr>
          <p:cNvPr id="36" name="Google Shape;229;p19"/>
          <p:cNvSpPr txBox="1"/>
          <p:nvPr/>
        </p:nvSpPr>
        <p:spPr>
          <a:xfrm>
            <a:off x="299248" y="4427009"/>
            <a:ext cx="231060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Необходимы гарантии достоверности ИИ результатов</a:t>
            </a:r>
            <a:endParaRPr dirty="0">
              <a:latin typeface="+mn-lt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81423" y="3055387"/>
            <a:ext cx="5195451" cy="2202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13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>
            <a:off x="1999480" y="199944"/>
            <a:ext cx="863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065A2"/>
                </a:solidFill>
                <a:latin typeface="+mn-lt"/>
              </a:rPr>
              <a:t>ФАКТОР ТОРМОЗЯЩИЙ РАЗВИТИЕ ИИ</a:t>
            </a:r>
            <a:endParaRPr lang="ru-RU" dirty="0">
              <a:solidFill>
                <a:srgbClr val="0065A2"/>
              </a:solidFill>
              <a:latin typeface="+mn-lt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32" name="Объект 31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32" name="Объект 3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Прямоугольник 32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200024" y="6414611"/>
            <a:ext cx="114582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+mn-lt"/>
              </a:rPr>
              <a:t>https://kept.ru/news/iskusstvennyy-intellekt-drayver-izmeneniy-ekonomiki-i-finansov/</a:t>
            </a:r>
            <a:endParaRPr lang="ru-RU" sz="1100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/>
          <a:srcRect l="3578" r="48908" b="19819"/>
          <a:stretch/>
        </p:blipFill>
        <p:spPr>
          <a:xfrm>
            <a:off x="169209" y="812747"/>
            <a:ext cx="3162300" cy="23953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00" y="739459"/>
            <a:ext cx="6316693" cy="41754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0545" y="4480434"/>
            <a:ext cx="5413048" cy="236864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7"/>
          <a:srcRect l="3496" t="78140" r="63015" b="1454"/>
          <a:stretch/>
        </p:blipFill>
        <p:spPr>
          <a:xfrm>
            <a:off x="3330388" y="805521"/>
            <a:ext cx="2228850" cy="60960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 rotWithShape="1">
          <a:blip r:embed="rId7"/>
          <a:srcRect l="36985" t="80110" r="38062" b="10324"/>
          <a:stretch/>
        </p:blipFill>
        <p:spPr>
          <a:xfrm>
            <a:off x="3216088" y="1406301"/>
            <a:ext cx="1660712" cy="2857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 rotWithShape="1">
          <a:blip r:embed="rId7"/>
          <a:srcRect l="60717" t="78834" r="2931" b="7038"/>
          <a:stretch/>
        </p:blipFill>
        <p:spPr>
          <a:xfrm>
            <a:off x="3286125" y="1702038"/>
            <a:ext cx="2419350" cy="4220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68088" y="330999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7840FF"/>
                </a:solidFill>
                <a:latin typeface="+mn-lt"/>
              </a:rPr>
              <a:t>Аргументы за 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Автоматизация и повышение качества исполняемых 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бизнес-процессов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Высвобождение трудозатрат сотрудников на выполнение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задач, требующих профессионального суждения</a:t>
            </a:r>
            <a:endParaRPr lang="ru-RU" dirty="0">
              <a:solidFill>
                <a:srgbClr val="7840FF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Снижение затрат компаний от устранения дублирования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Полномочий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Повышение конкурентных преимуществ компаний на рынке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33799" y="5200856"/>
            <a:ext cx="618630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7840FF"/>
                </a:solidFill>
                <a:latin typeface="+mn-lt"/>
              </a:rPr>
              <a:t>Аргументы против внедрения 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Высокие затраты на внедрение 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Недостаточный уровень доверия и наличие опасений относительно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безопасности и надежности 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Риск негатива из за сокращения штата 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75899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801616" y="299246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73" name="Объект 7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06249" y="1581573"/>
            <a:ext cx="6785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n-lt"/>
              </a:rPr>
              <a:t>Стратегические технологии – то что влияет на бизнес. В нем ИИ это </a:t>
            </a:r>
            <a:r>
              <a:rPr lang="ru-RU" dirty="0" err="1">
                <a:latin typeface="+mn-lt"/>
              </a:rPr>
              <a:t>хайп-цик</a:t>
            </a:r>
            <a:r>
              <a:rPr lang="ru-RU" dirty="0">
                <a:latin typeface="+mn-lt"/>
              </a:rPr>
              <a:t>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602249" y="2271230"/>
            <a:ext cx="70400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+mn-lt"/>
              </a:rPr>
              <a:t>AI Trust, Risk and Security Management (AI </a:t>
            </a:r>
            <a:r>
              <a:rPr lang="en-US" b="1" dirty="0" err="1">
                <a:latin typeface="+mn-lt"/>
              </a:rPr>
              <a:t>TRiSM</a:t>
            </a:r>
            <a:r>
              <a:rPr lang="en-US" b="1" dirty="0">
                <a:latin typeface="+mn-lt"/>
              </a:rPr>
              <a:t>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Continuous Threat Exposure Management (CTEM)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Sustainable Technology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Platform Engineering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AI-Augmented Development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Industry Cloud Platforms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Intelligent Applications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Democratized Generative AI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Augmented Connected Workforce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Machine 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3363133" y="6488668"/>
            <a:ext cx="8955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</a:t>
            </a:r>
            <a:r>
              <a:rPr lang="ru-RU" i="1" dirty="0">
                <a:latin typeface="+mn-lt"/>
              </a:rPr>
              <a:t>www.gartner.com/en/articles/gartner-top-10-strategic-technology-trends-for-2024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670809" y="6240074"/>
            <a:ext cx="5950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latin typeface="+mn-lt"/>
              </a:rPr>
              <a:t>https://cdto.ranepa.ru/reports/ethics/2021/5-2-koncepciya-doverennogo-ii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3ECFA6E-82F0-25EE-D220-AF250547F3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112" t="8689" r="31320" b="87317"/>
          <a:stretch/>
        </p:blipFill>
        <p:spPr>
          <a:xfrm>
            <a:off x="185176" y="1023720"/>
            <a:ext cx="10410158" cy="39935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506249" y="2262585"/>
            <a:ext cx="6096000" cy="36625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Graphik Web"/>
              </a:rPr>
              <a:t>The Top Technology Trends for 2025 are: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 Agentic AI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Post-quantum Cryptography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Spatial Computing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AI Governance Platforms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Ambient Invisible Intelligence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dirty="0" err="1">
                <a:latin typeface="+mn-lt"/>
              </a:rPr>
              <a:t>Polyfunctional</a:t>
            </a:r>
            <a:r>
              <a:rPr lang="en-US" dirty="0">
                <a:latin typeface="+mn-lt"/>
              </a:rPr>
              <a:t> Robots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Disinformation Security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Energy-Efficient Computing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Neurological Enhancement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Hybrid Computing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33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801616" y="299246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/>
          <a:srcRect b="87311"/>
          <a:stretch/>
        </p:blipFill>
        <p:spPr>
          <a:xfrm>
            <a:off x="0" y="1473855"/>
            <a:ext cx="7258050" cy="6502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8123" y="2131430"/>
            <a:ext cx="6785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n-lt"/>
              </a:rPr>
              <a:t>Стратегические технологии – то что влияет на бизнес. В нем ИИ это </a:t>
            </a:r>
            <a:r>
              <a:rPr lang="ru-RU" dirty="0" err="1">
                <a:latin typeface="+mn-lt"/>
              </a:rPr>
              <a:t>хайп-цик</a:t>
            </a:r>
            <a:r>
              <a:rPr lang="ru-RU" dirty="0">
                <a:latin typeface="+mn-lt"/>
              </a:rPr>
              <a:t>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17978" y="2555009"/>
            <a:ext cx="704007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+mn-lt"/>
              </a:rPr>
              <a:t>AI Trust, Risk and Security Management (AI </a:t>
            </a:r>
            <a:r>
              <a:rPr lang="en-US" b="1" dirty="0" err="1">
                <a:latin typeface="+mn-lt"/>
              </a:rPr>
              <a:t>TRiSM</a:t>
            </a:r>
            <a:r>
              <a:rPr lang="en-US" b="1" dirty="0">
                <a:latin typeface="+mn-lt"/>
              </a:rPr>
              <a:t>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Continuous Threat Exposure Management (CTEM)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Sustainable Technology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Platform Engineering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AI-Augmented Development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Industry Cloud Platforms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Intelligent Applications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Democratized Generative AI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Augmented Connected Workforce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n-lt"/>
              </a:rPr>
              <a:t>Machine Customers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3363133" y="6488668"/>
            <a:ext cx="8955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</a:t>
            </a:r>
            <a:r>
              <a:rPr lang="ru-RU" i="1" dirty="0">
                <a:latin typeface="+mn-lt"/>
              </a:rPr>
              <a:t>www.gartner.com/en/articles/gartner-top-10-strategic-technology-trends-for-2024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670809" y="6240074"/>
            <a:ext cx="5950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latin typeface="+mn-lt"/>
              </a:rPr>
              <a:t>https://cdto.ranepa.ru/reports/ethics/2021/5-2-koncepciya-doverennogo-ii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909" y="3091295"/>
            <a:ext cx="3713543" cy="24306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92972" y="5131164"/>
            <a:ext cx="304285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Приватность, этичность, легитимность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81395" y="4602176"/>
            <a:ext cx="23721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безопасность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76695" y="4094345"/>
            <a:ext cx="18768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надежность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34249" y="3463518"/>
            <a:ext cx="20288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объяснимость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3ECFA6E-82F0-25EE-D220-AF250547F3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112" t="8689" r="31320" b="87317"/>
          <a:stretch/>
        </p:blipFill>
        <p:spPr>
          <a:xfrm>
            <a:off x="185176" y="1023720"/>
            <a:ext cx="10410158" cy="3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4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124633" y="6495166"/>
            <a:ext cx="1138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https://www.gartner.com/en/newsroom/press-releases/2021-10-18-gartner-identifies-the-top-strategic-technology-trends-for-2022</a:t>
            </a:r>
            <a:endParaRPr lang="ru-RU" dirty="0">
              <a:latin typeface="+mn-lt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04348" y="758403"/>
            <a:ext cx="6459964" cy="544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Gartner Identifies the Top Strategic Technology Trends for 2022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Generative Artificial Intelligence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Data Fabric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Distributed Enterprise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Cloud-Native Platforms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Autonomic Systems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Decision Intelligence</a:t>
            </a:r>
            <a:endParaRPr lang="ru-RU" sz="1800" dirty="0">
              <a:latin typeface="+mn-lt"/>
              <a:sym typeface="Roboto"/>
            </a:endParaRPr>
          </a:p>
          <a:p>
            <a:pPr marL="1016000" lvl="1" indent="-4572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 err="1">
                <a:latin typeface="+mn-lt"/>
                <a:sym typeface="Roboto"/>
              </a:rPr>
              <a:t>CoHyperautomation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 err="1">
                <a:latin typeface="+mn-lt"/>
                <a:sym typeface="Roboto"/>
              </a:rPr>
              <a:t>mposable</a:t>
            </a:r>
            <a:r>
              <a:rPr lang="en-US" sz="1800" dirty="0">
                <a:latin typeface="+mn-lt"/>
                <a:sym typeface="Roboto"/>
              </a:rPr>
              <a:t> Applications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Privacy-Enhancing Computation 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Cybersecurity Mesh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AI Engineering</a:t>
            </a:r>
            <a:endParaRPr lang="ru-RU" sz="1800" dirty="0">
              <a:latin typeface="+mn-lt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+mn-lt"/>
                <a:sym typeface="Roboto"/>
              </a:rPr>
              <a:t>Total Experience </a:t>
            </a:r>
            <a:endParaRPr lang="ru-RU" sz="1800" dirty="0">
              <a:latin typeface="+mn-lt"/>
              <a:sym typeface="Roboto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32" name="Объект 3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Google Shape;117;g13e6e8c9f0c_0_14"/>
          <p:cNvSpPr txBox="1"/>
          <p:nvPr/>
        </p:nvSpPr>
        <p:spPr>
          <a:xfrm>
            <a:off x="1801615" y="27315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24633" y="6187389"/>
            <a:ext cx="7896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https://www.gartner.com/en/articles/gartner-top-10-strategic-technology-trends-for-2023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863472" y="1898144"/>
            <a:ext cx="570911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Digital Immune System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Applied Observability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AI Trust, Risk and Security Management (AI TRISM)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Industry Cloud Platforms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Platform Engineering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Wireless-Value Realization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Superapps</a:t>
            </a:r>
            <a:endParaRPr lang="en-US" sz="1800" dirty="0">
              <a:latin typeface="+mn-lt"/>
            </a:endParaRP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Adaptive AI 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Metaverse</a:t>
            </a:r>
            <a:r>
              <a:rPr lang="en-US" sz="1800" dirty="0">
                <a:latin typeface="+mn-lt"/>
              </a:rPr>
              <a:t> 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+mn-lt"/>
              </a:rPr>
              <a:t>Sustainable Technology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748304" y="1512647"/>
            <a:ext cx="5939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856"/>
                </a:solidFill>
                <a:latin typeface="+mn-lt"/>
              </a:rPr>
              <a:t>What are the Gartner Top 10 Strategic Technology Trends for 2023?</a:t>
            </a:r>
          </a:p>
        </p:txBody>
      </p:sp>
    </p:spTree>
    <p:extLst>
      <p:ext uri="{BB962C8B-B14F-4D97-AF65-F5344CB8AC3E}">
        <p14:creationId xmlns:p14="http://schemas.microsoft.com/office/powerpoint/2010/main" val="35666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Google Shape;117;g13e6e8c9f0c_0_14"/>
          <p:cNvSpPr txBox="1"/>
          <p:nvPr/>
        </p:nvSpPr>
        <p:spPr>
          <a:xfrm>
            <a:off x="1801615" y="27315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0" i="0" u="none" strike="noStrike" cap="none" dirty="0">
                <a:solidFill>
                  <a:srgbClr val="005D9B"/>
                </a:solidFill>
                <a:latin typeface="+mn-lt"/>
                <a:ea typeface="Roboto Medium"/>
                <a:cs typeface="Roboto Medium"/>
                <a:sym typeface="Roboto Medium"/>
              </a:rPr>
              <a:t>ИИ Как наслоение терминов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915" y="871701"/>
            <a:ext cx="104138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n-lt"/>
              </a:rPr>
              <a:t>ИИ как экспертные системы и ИИ как логические системы</a:t>
            </a:r>
          </a:p>
          <a:p>
            <a:r>
              <a:rPr lang="ru-RU" sz="2800" dirty="0" smtClean="0">
                <a:latin typeface="+mn-lt"/>
              </a:rPr>
              <a:t>ИИ как машинное обучение:</a:t>
            </a:r>
          </a:p>
          <a:p>
            <a:pPr lvl="1"/>
            <a:r>
              <a:rPr lang="ru-RU" sz="2800" dirty="0" smtClean="0">
                <a:latin typeface="+mn-lt"/>
              </a:rPr>
              <a:t>ИИ </a:t>
            </a:r>
            <a:r>
              <a:rPr lang="ru-RU" sz="2800" dirty="0">
                <a:latin typeface="+mn-lt"/>
              </a:rPr>
              <a:t>как работа с выделенными признаками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Линейные  статистические модели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+mn-lt"/>
              </a:rPr>
              <a:t>Нелинейные но формализуемые модели</a:t>
            </a:r>
          </a:p>
          <a:p>
            <a:pPr lvl="2"/>
            <a:r>
              <a:rPr lang="ru-RU" sz="2800" dirty="0" smtClean="0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, выделяющее признаки автоматически – глубокий ИИ</a:t>
            </a:r>
          </a:p>
          <a:p>
            <a:pPr lvl="2"/>
            <a:r>
              <a:rPr lang="ru-RU" sz="2800" dirty="0" smtClean="0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, генерирующий ответы</a:t>
            </a:r>
          </a:p>
          <a:p>
            <a:pPr lvl="2"/>
            <a:r>
              <a:rPr lang="ru-RU" sz="2800" dirty="0" smtClean="0">
                <a:latin typeface="+mn-lt"/>
              </a:rPr>
              <a:t>ИИ </a:t>
            </a:r>
            <a:r>
              <a:rPr lang="ru-RU" sz="2800" dirty="0">
                <a:latin typeface="+mn-lt"/>
              </a:rPr>
              <a:t>базисный (генеративный ), полу-</a:t>
            </a:r>
            <a:r>
              <a:rPr lang="ru-RU" sz="2800" dirty="0" err="1">
                <a:latin typeface="+mn-lt"/>
              </a:rPr>
              <a:t>котнролируемый</a:t>
            </a:r>
            <a:r>
              <a:rPr lang="ru-RU" sz="2800" dirty="0">
                <a:latin typeface="+mn-lt"/>
              </a:rPr>
              <a:t> и </a:t>
            </a:r>
            <a:r>
              <a:rPr lang="ru-RU" sz="2800" dirty="0" err="1">
                <a:latin typeface="+mn-lt"/>
              </a:rPr>
              <a:t>тд</a:t>
            </a:r>
            <a:r>
              <a:rPr lang="ru-RU" sz="2800" dirty="0">
                <a:latin typeface="+mn-lt"/>
              </a:rPr>
              <a:t> </a:t>
            </a:r>
          </a:p>
          <a:p>
            <a:pPr lvl="2"/>
            <a:r>
              <a:rPr lang="ru-RU" sz="2800" dirty="0" smtClean="0">
                <a:latin typeface="+mn-lt"/>
              </a:rPr>
              <a:t>Гипотетический </a:t>
            </a:r>
            <a:r>
              <a:rPr lang="ru-RU" sz="2800" dirty="0">
                <a:latin typeface="+mn-lt"/>
              </a:rPr>
              <a:t>этап – Сильный ИИ (слабый </a:t>
            </a:r>
            <a:r>
              <a:rPr lang="ru-RU" sz="2800" dirty="0" err="1">
                <a:latin typeface="+mn-lt"/>
              </a:rPr>
              <a:t>ии</a:t>
            </a:r>
            <a:r>
              <a:rPr lang="ru-RU" sz="2800" dirty="0">
                <a:latin typeface="+mn-lt"/>
              </a:rPr>
              <a:t> прежде копирует только по форме и решает отдельные задачи). </a:t>
            </a:r>
          </a:p>
          <a:p>
            <a:pPr lvl="2"/>
            <a:r>
              <a:rPr lang="ru-RU" sz="2800" dirty="0">
                <a:latin typeface="+mn-lt"/>
              </a:rPr>
              <a:t>Общий ИИ – решает широкий круг задач , решает </a:t>
            </a:r>
            <a:r>
              <a:rPr lang="ru-RU" sz="2800" dirty="0" err="1">
                <a:latin typeface="+mn-lt"/>
              </a:rPr>
              <a:t>мультимодальные</a:t>
            </a:r>
            <a:r>
              <a:rPr lang="ru-RU" sz="2800" dirty="0">
                <a:latin typeface="+mn-lt"/>
              </a:rPr>
              <a:t> задачи и </a:t>
            </a:r>
            <a:r>
              <a:rPr lang="ru-RU" sz="2800" dirty="0" err="1">
                <a:latin typeface="+mn-lt"/>
              </a:rPr>
              <a:t>тд</a:t>
            </a:r>
            <a:r>
              <a:rPr lang="ru-RU" sz="2800" dirty="0">
                <a:latin typeface="+mn-lt"/>
              </a:rPr>
              <a:t>. </a:t>
            </a:r>
          </a:p>
          <a:p>
            <a:pPr lvl="2"/>
            <a:r>
              <a:rPr lang="ru-RU" sz="2800" dirty="0">
                <a:latin typeface="+mn-lt"/>
              </a:rPr>
              <a:t>Сильный ИИ – вникает в суть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38658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588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Состояние отрасли 10 лет назад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Исследования начали приносить результаты, которые стало возможным применять на практике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Первое направление: компьютерное зрение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Второе направление: обработка естественного языка</a:t>
            </a:r>
          </a:p>
          <a:p>
            <a:pPr marL="914400" lvl="1" indent="-3556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дополнительные профессия, например </a:t>
            </a:r>
            <a:r>
              <a:rPr lang="ru-RU" sz="1800" dirty="0" err="1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промпт-инженеринг</a:t>
            </a:r>
            <a:endParaRPr lang="ru-RU" sz="1800" b="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исследователи и </a:t>
            </a:r>
            <a:r>
              <a:rPr lang="en-US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Data Scientist’</a:t>
            </a: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ы</a:t>
            </a: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Состояние отрасли сейчас</a:t>
            </a:r>
            <a:endParaRPr lang="ru-RU" sz="1800" b="1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Разработано большое количество алгоритмов машинного обучения для различных областей применений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На основе исследований созданы технологии и реализованы в виде готовых к использованию библиотек 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инженеры искусственного интеллекта, создающие продукты на основе технологий искусственного интеллекта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Востребованы руководители проектов и продуктов искусственного интеллекта 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  <a:hlinkClick r:id="rId7"/>
              </a:rPr>
              <a:t>https://habr.com/ru/companies/serverspace/articles/776954/</a:t>
            </a:r>
            <a:r>
              <a:rPr lang="ru-RU" dirty="0">
                <a:latin typeface="+mn-lt"/>
              </a:rPr>
              <a:t> - </a:t>
            </a:r>
            <a:r>
              <a:rPr lang="ru-RU" b="0" i="0" dirty="0">
                <a:effectLst/>
                <a:latin typeface="+mn-lt"/>
              </a:rPr>
              <a:t>Возможности Искусственного Интеллекта в 2023 году. Эндрю </a:t>
            </a:r>
            <a:r>
              <a:rPr lang="ru-RU" b="0" i="0" dirty="0" err="1">
                <a:effectLst/>
                <a:latin typeface="+mn-lt"/>
              </a:rPr>
              <a:t>Ын</a:t>
            </a:r>
            <a:endParaRPr lang="ru-RU" b="0" i="0" dirty="0">
              <a:effectLst/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46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Национальная стратегия развития ИИ до 2030 года</a:t>
            </a:r>
            <a:r>
              <a:rPr lang="en-US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. </a:t>
            </a: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Вызовы: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Нехватка вычислительных мощностей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Недостаточное развитие отечественных решений в области искусственного интеллекта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Дефицит высококвалифицированных специалистов и инновационных разработок в области ИИ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Низкий уровень внедрения технологий искусственного интеллекта в государственном управлении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Нормативные барьеры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Необходимость обеспечения защиты персональных при создании и обучении моделей ИИ</a:t>
            </a:r>
            <a:endParaRPr lang="ru-RU" sz="18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http://publication.pravo.gov.ru/document/0001202402150063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896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7" name="Google Shape;131;g13e6e8c9f0c_0_28">
            <a:extLst>
              <a:ext uri="{FF2B5EF4-FFF2-40B4-BE49-F238E27FC236}">
                <a16:creationId xmlns:a16="http://schemas.microsoft.com/office/drawing/2014/main" id="{7E5561E5-F32B-814E-14A5-CD0E016EC5DA}"/>
              </a:ext>
            </a:extLst>
          </p:cNvPr>
          <p:cNvSpPr txBox="1"/>
          <p:nvPr/>
        </p:nvSpPr>
        <p:spPr>
          <a:xfrm>
            <a:off x="400692" y="1147008"/>
            <a:ext cx="11302709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55600" algn="just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/>
              <a:t>Искусственный интеллект (ИИ) — ядро нового поколения цифровых технологий и основа цифровой трансформации практически всех секторов экономики. </a:t>
            </a:r>
          </a:p>
          <a:p>
            <a:pPr marL="101600" lvl="0" algn="just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000" dirty="0"/>
              <a:t>	Решения на основе ИИ дают возможность автоматизировать рутинные задачи, 	развивать новые форматы работы, внедрять инновационные бизнес-модели, 	осваивать новые рыночные ниши.</a:t>
            </a:r>
            <a:r>
              <a:rPr lang="en-US" sz="2000" dirty="0"/>
              <a:t>*</a:t>
            </a:r>
          </a:p>
          <a:p>
            <a:pPr marL="444500" lvl="0" indent="-342900" algn="just">
              <a:lnSpc>
                <a:spcPct val="150000"/>
              </a:lnSpc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Важной особенностью ИИ является возможность автоматизации рутинных задач на уровне возможностей человека. То есть без использования строгой формальной постановки задачи.</a:t>
            </a:r>
            <a:endParaRPr lang="en-US"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A36E69-A799-E676-E0AD-A61641303224}"/>
              </a:ext>
            </a:extLst>
          </p:cNvPr>
          <p:cNvSpPr/>
          <p:nvPr/>
        </p:nvSpPr>
        <p:spPr>
          <a:xfrm>
            <a:off x="100405" y="6453773"/>
            <a:ext cx="4860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Agency FB" panose="020B0503020202020204" pitchFamily="34" charset="0"/>
                <a:hlinkClick r:id="rId4"/>
              </a:rPr>
              <a:t>*</a:t>
            </a:r>
            <a:r>
              <a:rPr lang="ru-RU" dirty="0">
                <a:solidFill>
                  <a:srgbClr val="1A0DAB"/>
                </a:solidFill>
                <a:latin typeface="arial" panose="020B0604020202020204" pitchFamily="34" charset="0"/>
                <a:hlinkClick r:id="rId4"/>
              </a:rPr>
              <a:t>Указ Президента Российской Федерации от 10.10.2019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312665-AE88-90B2-0EEE-13EC9560C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418" y="4803006"/>
            <a:ext cx="2706983" cy="1804655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CorelDRAW" r:id="rId6" imgW="2566457" imgH="894201" progId="CorelDraw.Graphic.22">
                    <p:embed/>
                  </p:oleObj>
                </mc:Choice>
                <mc:Fallback>
                  <p:oleObj name="CorelDRAW" r:id="rId6" imgW="2566457" imgH="894201" progId="CorelDraw.Graphic.22">
                    <p:embed/>
                    <p:pic>
                      <p:nvPicPr>
                        <p:cNvPr id="12" name="Объект 1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2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4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ru-RU" sz="1800" b="1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Новые целевые показатели для отрасли ИИ к 2030 году: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Ежегодный объем оказанных услуг по разработке и реализации решений в области ИИ к 2030 году должен вырасти не менее чем до 60 млрд рублей по сравнению с 12 млрд рублей в 2022 году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Количество выпускников вузов с образованием в сфере ИИ должно увеличиться с 3 тыс. до 15,5 тыс. человек в год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Уровень доверия граждан к технологиям искусственного интеллекта должен вырасти с 55% до 80%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+mn-lt"/>
                <a:ea typeface="Roboto"/>
                <a:cs typeface="Roboto"/>
                <a:sym typeface="Roboto"/>
              </a:rPr>
              <a:t>Доля приоритетных отраслей экономики высокой готовностью к внедрению ИИ должна увеличиться с 12% до 95%</a:t>
            </a:r>
            <a:endParaRPr lang="ru-RU" sz="1800" i="0" u="none" strike="noStrike" cap="none" dirty="0">
              <a:solidFill>
                <a:schemeClr val="dk2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http://publication.pravo.gov.ru/document/0001202402150063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55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>
                          <a:extLst>
                            <a:ext uri="{FF2B5EF4-FFF2-40B4-BE49-F238E27FC236}">
                              <a16:creationId xmlns:a16="http://schemas.microsoft.com/office/drawing/2014/main" id="{5635E5D0-EAF6-6D19-69FE-D81BED16B7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253785" y="1021765"/>
            <a:ext cx="11035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Искусственный интеллект; </a:t>
            </a:r>
            <a:r>
              <a:rPr lang="ru-RU" dirty="0">
                <a:latin typeface="ArialMT"/>
              </a:rPr>
              <a:t>ИИ: Способность технической системы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fontAlgn="base"/>
            <a:r>
              <a:rPr lang="ru-RU" dirty="0">
                <a:latin typeface="ArialMT"/>
              </a:rPr>
              <a:t>[</a:t>
            </a:r>
            <a:r>
              <a:rPr lang="ru-RU" b="1" dirty="0">
                <a:latin typeface="ArialMT"/>
              </a:rPr>
              <a:t>ГОСТ Р 59276—2020, Системы искусственного интеллекта СПОСОБЫ ОБЕСПЕЧЕНИЯ ДОВЕРИЯ</a:t>
            </a:r>
            <a:r>
              <a:rPr lang="ru-RU" dirty="0">
                <a:latin typeface="ArialMT"/>
              </a:rPr>
              <a:t>]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3784" y="1975872"/>
            <a:ext cx="10856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Первичные данные: </a:t>
            </a:r>
            <a:r>
              <a:rPr lang="ru-RU" dirty="0">
                <a:latin typeface="ArialMT"/>
              </a:rPr>
              <a:t>Совокупность основной и дополнительной информации в том виде, в котором она поступила от поставщиков данных, до применения к ней функции обработки или преобразования. [ГОСТ Р 59237—2020, статья 2.21]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3782" y="2460496"/>
            <a:ext cx="10962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Система искусственного интеллекта: </a:t>
            </a:r>
            <a:r>
              <a:rPr lang="ru-RU" dirty="0">
                <a:latin typeface="ArialMT"/>
              </a:rPr>
              <a:t>Техническая система, в которой используются технологии искусственного интеллекта и обладающая искусственным интеллектом.[ГОСТ Р 59276—2020, пункт 3.16]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53782" y="2929979"/>
            <a:ext cx="1204489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Технологии искусственного интеллекта: </a:t>
            </a:r>
            <a:r>
              <a:rPr lang="ru-RU" dirty="0">
                <a:latin typeface="ArialMT"/>
              </a:rPr>
              <a:t>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результаты, сопоставимые, как минимум, с результатами интеллектуальной деятельности человека при решении задач компьютерного зрения, обработки естественного языка, распознавания и синтеза речи, поддержки принятия решений и других практически значимых задач обработки данных. [ГОСТ Р 59276—2020, пункт 3.20]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80230" y="4099530"/>
            <a:ext cx="1195080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-BoldMT"/>
              </a:rPr>
              <a:t>Технологии искусственного интеллекта в научно-исследовательской деятельности в области образования</a:t>
            </a:r>
          </a:p>
          <a:p>
            <a:r>
              <a:rPr lang="ru-RU" dirty="0">
                <a:latin typeface="ArialMT"/>
              </a:rPr>
              <a:t>Каждый из вариантов использования ТИИ в научно-исследовательской деятельности в области образования включает в себя выполнение следующих функций: сбор и регистрацию информационных ресурсов; хранение информационных </a:t>
            </a:r>
            <a:r>
              <a:rPr lang="ru-RU" dirty="0" err="1">
                <a:latin typeface="ArialMT"/>
              </a:rPr>
              <a:t>ресурсов;актуализацию</a:t>
            </a:r>
            <a:r>
              <a:rPr lang="ru-RU" dirty="0">
                <a:latin typeface="ArialMT"/>
              </a:rPr>
              <a:t> информационных ресурсов; обработку информационных ресурсов; предоставление информационных ресурсов пользователям </a:t>
            </a:r>
            <a:r>
              <a:rPr lang="en-US" b="1" dirty="0">
                <a:latin typeface="ArialMT"/>
              </a:rPr>
              <a:t>[</a:t>
            </a:r>
            <a:r>
              <a:rPr lang="ru-RU" b="1" dirty="0"/>
              <a:t>ГОСТ Р 70949—2023</a:t>
            </a:r>
            <a:r>
              <a:rPr lang="en-US" b="1" dirty="0"/>
              <a:t> </a:t>
            </a:r>
            <a:r>
              <a:rPr lang="ru-RU" b="1" dirty="0"/>
              <a:t>Технологии искусственного интеллекта в образовании. Применение искусственного интеллекта в</a:t>
            </a:r>
            <a:r>
              <a:rPr lang="en-US" b="1" dirty="0"/>
              <a:t> </a:t>
            </a:r>
            <a:r>
              <a:rPr lang="ru-RU" b="1" dirty="0"/>
              <a:t>научно-исследовательской деятельности. Варианты использования</a:t>
            </a:r>
            <a:r>
              <a:rPr lang="en-US" b="1" dirty="0">
                <a:latin typeface="ArialMT"/>
              </a:rPr>
              <a:t>]</a:t>
            </a:r>
            <a:endParaRPr lang="ru-RU" b="1" dirty="0">
              <a:latin typeface="ArialMT"/>
            </a:endParaRPr>
          </a:p>
          <a:p>
            <a:endParaRPr lang="ru-RU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50982" y="5699968"/>
            <a:ext cx="9558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ПНСТ 839-2023 </a:t>
            </a:r>
            <a:r>
              <a:rPr lang="ru-RU" b="1" dirty="0" err="1"/>
              <a:t>Смещенность</a:t>
            </a:r>
            <a:r>
              <a:rPr lang="ru-RU" b="1" dirty="0"/>
              <a:t> в системах искусственного интеллекта и при принятии решений с помощью искусственного интеллекта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53782" y="6186153"/>
            <a:ext cx="7458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ПНСТ 838-2023/ИСО/МЭК 23053:2022 </a:t>
            </a:r>
            <a:r>
              <a:rPr lang="ru-RU" b="1" dirty="0"/>
              <a:t>СТРУКТУРА ОПИСАНИЯ СИСТЕМ ИСКУССТВЕННОГО ИНТЕЛЛЕКТА, ИСПОЛЬЗУЮЩИХ МАШИННОЕ ОБУЧЕНИЕ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90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D7AF010C-6DD4-D20C-E9C6-6CEED275A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EBA2F2E2-41A9-74E2-3A40-02CAB8FE595C}"/>
              </a:ext>
            </a:extLst>
          </p:cNvPr>
          <p:cNvSpPr txBox="1"/>
          <p:nvPr/>
        </p:nvSpPr>
        <p:spPr>
          <a:xfrm>
            <a:off x="1890458" y="408653"/>
            <a:ext cx="8979614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1" kern="1200" dirty="0">
                <a:solidFill>
                  <a:srgbClr val="00609D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8A335BE-EA2E-681D-A991-7CF0AE86DFA2}"/>
              </a:ext>
            </a:extLst>
          </p:cNvPr>
          <p:cNvGrpSpPr/>
          <p:nvPr/>
        </p:nvGrpSpPr>
        <p:grpSpPr>
          <a:xfrm>
            <a:off x="592652" y="396739"/>
            <a:ext cx="10918788" cy="561962"/>
            <a:chOff x="653795" y="216259"/>
            <a:chExt cx="10918788" cy="561962"/>
          </a:xfrm>
        </p:grpSpPr>
        <p:graphicFrame>
          <p:nvGraphicFramePr>
            <p:cNvPr id="12" name="Объект 11">
              <a:extLst>
                <a:ext uri="{FF2B5EF4-FFF2-40B4-BE49-F238E27FC236}">
                  <a16:creationId xmlns:a16="http://schemas.microsoft.com/office/drawing/2014/main" id="{5635E5D0-EAF6-6D19-69FE-D81BED16B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12" name="Объект 11">
                          <a:extLst>
                            <a:ext uri="{FF2B5EF4-FFF2-40B4-BE49-F238E27FC236}">
                              <a16:creationId xmlns:a16="http://schemas.microsoft.com/office/drawing/2014/main" id="{5635E5D0-EAF6-6D19-69FE-D81BED16B7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C0295D4B-58F1-5ACB-807B-D0B46C8EFAC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889E0FF-0B91-E374-57BE-2DE63EB1E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2" name="Прямоугольник 1"/>
          <p:cNvSpPr/>
          <p:nvPr/>
        </p:nvSpPr>
        <p:spPr>
          <a:xfrm>
            <a:off x="231494" y="1052181"/>
            <a:ext cx="114820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ru-RU" b="1" dirty="0">
                <a:solidFill>
                  <a:srgbClr val="444444"/>
                </a:solidFill>
                <a:latin typeface="Arial" panose="020B0604020202020204" pitchFamily="34" charset="0"/>
              </a:rPr>
              <a:t>набор данных: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Совокупность данных, прошедших предварительную подготовку (обработку) в соответствии с требованиями законодательства Российской Федерации об информации, информационных технологиях и о защите информации и необходимости для разработки программного обеспечения на основе искусственного интеллекта.</a:t>
            </a:r>
          </a:p>
          <a:p>
            <a:pPr algn="just" fontAlgn="base"/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[</a:t>
            </a:r>
            <a:r>
              <a:rPr lang="ru-RU" u="sng" dirty="0">
                <a:solidFill>
                  <a:srgbClr val="444444"/>
                </a:solidFill>
                <a:latin typeface="Arial" panose="020B0604020202020204" pitchFamily="34" charset="0"/>
                <a:hlinkClick r:id="rId7"/>
              </a:rPr>
              <a:t>ГОСТ Р 59921.5-2022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, пункт 3.12]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31494" y="2099768"/>
            <a:ext cx="11866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latin typeface="Arial" panose="020B0604020202020204" pitchFamily="34" charset="0"/>
                <a:hlinkClick r:id="rId8"/>
              </a:rPr>
              <a:t>ГОСТ Р 59897-2021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Данные для систем искусственного интеллекта в образовании. Требования к сбору, хранению, обработке, передаче и защите данных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231494" y="2622988"/>
            <a:ext cx="118669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latin typeface="Arial" panose="020B0604020202020204" pitchFamily="34" charset="0"/>
                <a:hlinkClick r:id="rId9"/>
              </a:rPr>
              <a:t>ГОСТ Р 59900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Системы искусственного интеллекта. Типовые требования к контрольным выборкам исходных данных для испытания систем искусственного интеллекта в образовании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31494" y="3275112"/>
            <a:ext cx="10451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ГОСТ Р 59277-2020 </a:t>
            </a:r>
            <a:r>
              <a:rPr lang="ru-RU" dirty="0"/>
              <a:t>Системы искусственного интеллекта КЛАССИФИКАЦИЯ СИСТЕМ ИСКУССТВЕННОГО ИНТЕЛЛЕКТА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31493" y="3669428"/>
            <a:ext cx="11866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большие данные (</a:t>
            </a:r>
            <a:r>
              <a:rPr lang="ru-RU" b="1" dirty="0" err="1"/>
              <a:t>big</a:t>
            </a:r>
            <a:r>
              <a:rPr lang="ru-RU" b="1" dirty="0"/>
              <a:t> </a:t>
            </a:r>
            <a:r>
              <a:rPr lang="ru-RU" b="1" dirty="0" err="1"/>
              <a:t>data</a:t>
            </a:r>
            <a:r>
              <a:rPr lang="ru-RU" b="1" dirty="0"/>
              <a:t>): </a:t>
            </a:r>
            <a:r>
              <a:rPr lang="ru-RU" dirty="0"/>
              <a:t>Обширные наборы данных. — главным образом, по таким характеристикам данных, как объем, разнообразие, скорость генерации и/или изменчивость, — которые требуют использования технологии масштабирования для эффективного хранения, обработки, управления и анализа. (ИСО/МЭК 20564—2019 (ISOUEC 20564—2019) Библиография Информационные технологии. Большие данные. Обзор и словарь. Статья 3.1.2)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31492" y="4710074"/>
            <a:ext cx="11960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44444"/>
                </a:solidFill>
                <a:latin typeface="Arial" panose="020B0604020202020204" pitchFamily="34" charset="0"/>
              </a:rPr>
              <a:t>Сильный (общий) искусственный интеллект:</a:t>
            </a:r>
            <a:r>
              <a:rPr lang="ru-RU" dirty="0">
                <a:solidFill>
                  <a:srgbClr val="444444"/>
                </a:solidFill>
                <a:latin typeface="Arial" panose="020B0604020202020204" pitchFamily="34" charset="0"/>
              </a:rPr>
              <a:t> Способность технической системы, подобно человеку, мыслить, взаимодействовать, адаптироваться к изменяющимся условиям и решать другие задачи в области обработки информации, ассоциирующиеся с естественным интеллектом человека.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0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13242A-C567-495C-B21D-08AEF0C7E50D}"/>
              </a:ext>
            </a:extLst>
          </p:cNvPr>
          <p:cNvSpPr txBox="1"/>
          <p:nvPr/>
        </p:nvSpPr>
        <p:spPr>
          <a:xfrm>
            <a:off x="733646" y="377455"/>
            <a:ext cx="80012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0074B8"/>
                </a:solidFill>
              </a:rPr>
              <a:t>ЧТО ТАКОЕ ИСКУССТВЕННЫЙ </a:t>
            </a:r>
            <a:endParaRPr lang="ru-RU" sz="4800" b="1" dirty="0" smtClean="0">
              <a:solidFill>
                <a:srgbClr val="0074B8"/>
              </a:solidFill>
            </a:endParaRPr>
          </a:p>
          <a:p>
            <a:r>
              <a:rPr lang="ru-RU" sz="4800" b="1" dirty="0" smtClean="0">
                <a:solidFill>
                  <a:srgbClr val="0074B8"/>
                </a:solidFill>
              </a:rPr>
              <a:t>ИНТЕЛЛЕКТ</a:t>
            </a:r>
            <a:endParaRPr lang="ru-RU" sz="4800" b="1" dirty="0">
              <a:solidFill>
                <a:srgbClr val="0074B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DD014-1484-4F2D-9523-ACE25FFD6D84}"/>
              </a:ext>
            </a:extLst>
          </p:cNvPr>
          <p:cNvSpPr txBox="1"/>
          <p:nvPr/>
        </p:nvSpPr>
        <p:spPr>
          <a:xfrm>
            <a:off x="725842" y="1947115"/>
            <a:ext cx="1074031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Искусственный 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интеллект (ИИ, </a:t>
            </a:r>
            <a:r>
              <a:rPr lang="ru-RU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artificial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intelligence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AI</a:t>
            </a:r>
            <a:r>
              <a:rPr lang="ru-RU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ru-RU" sz="2000" dirty="0">
                <a:latin typeface="+mj-lt"/>
                <a:ea typeface="Open Sans"/>
                <a:cs typeface="Calibri Light" panose="020F0302020204030204" pitchFamily="34" charset="0"/>
                <a:sym typeface="Open Sans"/>
              </a:rPr>
              <a:t>комплекс технологических решений, позволяющий имитировать когнитивные функции человека и получать при выполнении конкретных задач результаты, сопоставимые, как минимум, с результатами интеллектуальной деятельности </a:t>
            </a:r>
            <a:r>
              <a:rPr lang="ru-RU" sz="2000" dirty="0" smtClean="0">
                <a:latin typeface="+mj-lt"/>
                <a:ea typeface="Open Sans"/>
                <a:cs typeface="Calibri Light" panose="020F0302020204030204" pitchFamily="34" charset="0"/>
                <a:sym typeface="Open Sans"/>
              </a:rPr>
              <a:t>человека</a:t>
            </a:r>
            <a:endParaRPr lang="ru-RU" sz="2000" dirty="0">
              <a:latin typeface="+mj-lt"/>
              <a:ea typeface="Open Sans"/>
              <a:cs typeface="Calibri Light" panose="020F0302020204030204" pitchFamily="34" charset="0"/>
              <a:sym typeface="Open 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78273" y="3244334"/>
            <a:ext cx="527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Принятие решений на основе данных (</a:t>
            </a:r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driven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grpSp>
        <p:nvGrpSpPr>
          <p:cNvPr id="26" name="Группа 25"/>
          <p:cNvGrpSpPr/>
          <p:nvPr/>
        </p:nvGrpSpPr>
        <p:grpSpPr>
          <a:xfrm>
            <a:off x="2123253" y="3740572"/>
            <a:ext cx="7948689" cy="2857191"/>
            <a:chOff x="786894" y="3613665"/>
            <a:chExt cx="9711128" cy="3591064"/>
          </a:xfrm>
        </p:grpSpPr>
        <p:sp>
          <p:nvSpPr>
            <p:cNvPr id="10" name="Google Shape;748;p124"/>
            <p:cNvSpPr/>
            <p:nvPr/>
          </p:nvSpPr>
          <p:spPr>
            <a:xfrm>
              <a:off x="790796" y="3613665"/>
              <a:ext cx="2885854" cy="70530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Прикладная задача</a:t>
              </a:r>
              <a:endParaRPr sz="1600" b="1" dirty="0">
                <a:solidFill>
                  <a:schemeClr val="bg1"/>
                </a:solidFill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754;p124"/>
            <p:cNvSpPr txBox="1"/>
            <p:nvPr/>
          </p:nvSpPr>
          <p:spPr>
            <a:xfrm>
              <a:off x="786894" y="5912787"/>
              <a:ext cx="2893658" cy="56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ru" sz="1400" dirty="0">
                  <a:latin typeface="+mj-lt"/>
                  <a:ea typeface="Open Sans"/>
                  <a:cs typeface="Open Sans"/>
                  <a:sym typeface="Open Sans"/>
                </a:rPr>
                <a:t>Основа принятия решений</a:t>
              </a:r>
              <a:endParaRPr sz="1400" dirty="0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748;p124"/>
            <p:cNvSpPr/>
            <p:nvPr/>
          </p:nvSpPr>
          <p:spPr>
            <a:xfrm>
              <a:off x="792268" y="4459325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 smtClean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Информационная система</a:t>
              </a:r>
              <a:endParaRPr lang="ru-RU" sz="1600" b="1" dirty="0">
                <a:solidFill>
                  <a:schemeClr val="bg1"/>
                </a:solidFill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748;p124"/>
            <p:cNvSpPr/>
            <p:nvPr/>
          </p:nvSpPr>
          <p:spPr>
            <a:xfrm>
              <a:off x="790796" y="5316783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Большие </a:t>
              </a:r>
              <a:r>
                <a:rPr lang="ru-RU" sz="1600" b="1" dirty="0" smtClean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данные</a:t>
              </a:r>
            </a:p>
            <a:p>
              <a:pPr algn="ctr"/>
              <a:r>
                <a:rPr lang="ru-RU" sz="1600" b="1" dirty="0" smtClean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(</a:t>
              </a:r>
              <a:r>
                <a:rPr lang="en-US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Big data)</a:t>
              </a:r>
            </a:p>
          </p:txBody>
        </p:sp>
        <p:sp>
          <p:nvSpPr>
            <p:cNvPr id="21" name="Google Shape;748;p124"/>
            <p:cNvSpPr/>
            <p:nvPr/>
          </p:nvSpPr>
          <p:spPr>
            <a:xfrm>
              <a:off x="7612168" y="5316783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Искусственный интеллект</a:t>
              </a:r>
            </a:p>
          </p:txBody>
        </p:sp>
        <p:sp>
          <p:nvSpPr>
            <p:cNvPr id="22" name="Google Shape;754;p124"/>
            <p:cNvSpPr txBox="1"/>
            <p:nvPr/>
          </p:nvSpPr>
          <p:spPr>
            <a:xfrm>
              <a:off x="7612168" y="5906369"/>
              <a:ext cx="2885854" cy="56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ru-RU" sz="1400" dirty="0">
                  <a:latin typeface="+mj-lt"/>
                  <a:ea typeface="Open Sans"/>
                  <a:cs typeface="Open Sans"/>
                  <a:sym typeface="Open Sans"/>
                </a:rPr>
                <a:t>Методы анализа данных</a:t>
              </a:r>
            </a:p>
          </p:txBody>
        </p:sp>
        <p:sp>
          <p:nvSpPr>
            <p:cNvPr id="23" name="Google Shape;748;p124"/>
            <p:cNvSpPr/>
            <p:nvPr/>
          </p:nvSpPr>
          <p:spPr>
            <a:xfrm>
              <a:off x="4201482" y="6028671"/>
              <a:ext cx="2885854" cy="71188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u-RU" sz="1600" b="1" dirty="0">
                  <a:solidFill>
                    <a:schemeClr val="bg1"/>
                  </a:solidFill>
                  <a:ea typeface="Open Sans"/>
                  <a:cs typeface="Open Sans"/>
                  <a:sym typeface="Open Sans"/>
                </a:rPr>
                <a:t>Анализ данных</a:t>
              </a:r>
            </a:p>
          </p:txBody>
        </p:sp>
        <p:sp>
          <p:nvSpPr>
            <p:cNvPr id="24" name="Google Shape;754;p124"/>
            <p:cNvSpPr txBox="1"/>
            <p:nvPr/>
          </p:nvSpPr>
          <p:spPr>
            <a:xfrm>
              <a:off x="4201482" y="6640751"/>
              <a:ext cx="2885854" cy="56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ru-RU" sz="1400" dirty="0">
                  <a:latin typeface="+mj-lt"/>
                  <a:ea typeface="Open Sans"/>
                  <a:cs typeface="Open Sans"/>
                  <a:sym typeface="Open Sans"/>
                </a:rPr>
                <a:t>Цель — принятие решений</a:t>
              </a:r>
            </a:p>
          </p:txBody>
        </p:sp>
        <p:cxnSp>
          <p:nvCxnSpPr>
            <p:cNvPr id="25" name="Прямая со стрелкой 24"/>
            <p:cNvCxnSpPr/>
            <p:nvPr/>
          </p:nvCxnSpPr>
          <p:spPr>
            <a:xfrm>
              <a:off x="3824654" y="5635869"/>
              <a:ext cx="3666392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78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ПОЧЕМУ ИИ ПРОРЫВ?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1" name="Объект 10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6" name="CorelDRAW" r:id="rId3" imgW="2566457" imgH="894201" progId="CorelDraw.Graphic.22">
                    <p:embed/>
                  </p:oleObj>
                </mc:Choice>
                <mc:Fallback>
                  <p:oleObj name="CorelDRAW" r:id="rId3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Прямоугольник 11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4" name="Google Shape;521;g25c4f71538a_0_934"/>
          <p:cNvSpPr txBox="1"/>
          <p:nvPr/>
        </p:nvSpPr>
        <p:spPr>
          <a:xfrm>
            <a:off x="260242" y="4286535"/>
            <a:ext cx="2874375" cy="151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Объем данных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созданных, собранных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потребленных во всем мире с 2010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 2024 год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" name="Google Shape;523;g25c4f71538a_0_934" descr="Объем данных, созданных, собранных и потребленных во всем мире с 2010 по 2024 год (в зеттабайтах)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0616" y="1650347"/>
            <a:ext cx="3532886" cy="2396101"/>
          </a:xfrm>
          <a:prstGeom prst="roundRect">
            <a:avLst>
              <a:gd name="adj" fmla="val 6454"/>
            </a:avLst>
          </a:prstGeom>
          <a:noFill/>
          <a:ln w="19050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490" name="Picture 2" descr="Вычислительные кластеры HPC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658" y="1650347"/>
            <a:ext cx="3607377" cy="42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21;g25c4f71538a_0_934"/>
          <p:cNvSpPr txBox="1"/>
          <p:nvPr/>
        </p:nvSpPr>
        <p:spPr>
          <a:xfrm>
            <a:off x="4206158" y="5656334"/>
            <a:ext cx="3465177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Хранение и вычисления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3492" name="Picture 4" descr="What Is a Transformer Model? | NVIDIA Blog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91" y="2137248"/>
            <a:ext cx="4565650" cy="272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521;g25c4f71538a_0_934"/>
          <p:cNvSpPr txBox="1"/>
          <p:nvPr/>
        </p:nvSpPr>
        <p:spPr>
          <a:xfrm>
            <a:off x="7671335" y="5211187"/>
            <a:ext cx="4119611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Новые методы решения задач 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61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96F93DB1-2C4E-5447-8121-0F65A64A0A77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Big Data -</a:t>
            </a:r>
            <a:r>
              <a:rPr lang="ru-RU" sz="3600" b="1" dirty="0">
                <a:solidFill>
                  <a:srgbClr val="00619F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 критерии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66E8852-716F-3740-8AC1-9A8E22DCE915}"/>
              </a:ext>
            </a:extLst>
          </p:cNvPr>
          <p:cNvSpPr txBox="1">
            <a:spLocks/>
          </p:cNvSpPr>
          <p:nvPr/>
        </p:nvSpPr>
        <p:spPr>
          <a:xfrm>
            <a:off x="603100" y="1132216"/>
            <a:ext cx="11187846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1. Требует параллелизм устройств (Дата инженерия: хранение, анализ больших данных)</a:t>
            </a:r>
          </a:p>
          <a:p>
            <a:pPr lvl="1"/>
            <a:r>
              <a:rPr lang="ru-RU" dirty="0"/>
              <a:t>Хранение – массивы хранилищ и проблемы ОЗУ</a:t>
            </a:r>
          </a:p>
          <a:p>
            <a:pPr lvl="1"/>
            <a:r>
              <a:rPr lang="ru-RU" dirty="0"/>
              <a:t>Анализ – вычислительные мощности за понятный временной промежуток</a:t>
            </a:r>
          </a:p>
          <a:p>
            <a:r>
              <a:rPr lang="ru-RU" dirty="0"/>
              <a:t>2. Отсутствие повторяемости (каждый </a:t>
            </a:r>
            <a:r>
              <a:rPr lang="ru-RU" dirty="0" err="1"/>
              <a:t>батч</a:t>
            </a:r>
            <a:r>
              <a:rPr lang="ru-RU" dirty="0"/>
              <a:t> (пакет)) значительно отличается от остальных. </a:t>
            </a:r>
          </a:p>
          <a:p>
            <a:r>
              <a:rPr lang="ru-RU" dirty="0"/>
              <a:t>3. Данные не формализуемы:</a:t>
            </a:r>
          </a:p>
          <a:p>
            <a:pPr lvl="1"/>
            <a:r>
              <a:rPr lang="ru-RU" dirty="0"/>
              <a:t>Нет мат. аппарата формализации</a:t>
            </a:r>
          </a:p>
          <a:p>
            <a:pPr lvl="1"/>
            <a:r>
              <a:rPr lang="ru-RU" dirty="0"/>
              <a:t>Задача описания вычислительно слишком сложная.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32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 smtClean="0">
                <a:solidFill>
                  <a:srgbClr val="FF0000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БОЛЬШИЕ ДАННЫЕ  И ИИ</a:t>
            </a:r>
            <a:endParaRPr lang="ru-RU" sz="3600" b="1" dirty="0">
              <a:solidFill>
                <a:srgbClr val="FF0000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33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66675" y="1340948"/>
            <a:ext cx="8003541" cy="412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-RU" sz="2100" dirty="0"/>
              <a:t>1. </a:t>
            </a:r>
            <a:r>
              <a:rPr lang="ru-RU" sz="2100" b="1" dirty="0"/>
              <a:t>Требует параллелизм ресурсов </a:t>
            </a:r>
            <a:r>
              <a:rPr lang="ru-RU" sz="2100" dirty="0"/>
              <a:t>(Дата инженерия: хранение, анализ больших данных)</a:t>
            </a:r>
          </a:p>
          <a:p>
            <a:pPr lvl="1"/>
            <a:r>
              <a:rPr lang="ru-RU" sz="2100" dirty="0"/>
              <a:t>Хранение – массивы хранилищ и проблемы ОЗУ (Объем)</a:t>
            </a:r>
          </a:p>
          <a:p>
            <a:pPr lvl="1"/>
            <a:r>
              <a:rPr lang="ru-RU" sz="2100" dirty="0"/>
              <a:t>Анализ – вычислительные мощности за понятный временной промежуток (Скорость обработки)</a:t>
            </a:r>
          </a:p>
          <a:p>
            <a:pPr lvl="1"/>
            <a:endParaRPr lang="ru-RU" sz="2100" dirty="0"/>
          </a:p>
          <a:p>
            <a:r>
              <a:rPr lang="ru-RU" sz="2100" dirty="0"/>
              <a:t>2. </a:t>
            </a:r>
            <a:r>
              <a:rPr lang="ru-RU" sz="2100" b="1" dirty="0"/>
              <a:t>Отсутствие </a:t>
            </a:r>
            <a:r>
              <a:rPr lang="ru-RU" sz="2100" b="1" dirty="0" smtClean="0"/>
              <a:t>сохранение модельного поведения </a:t>
            </a:r>
            <a:r>
              <a:rPr lang="ru-RU" sz="2100" b="1" dirty="0"/>
              <a:t>= выборки значительно различаются</a:t>
            </a:r>
            <a:r>
              <a:rPr lang="ru-RU" sz="2100" dirty="0"/>
              <a:t>. </a:t>
            </a:r>
          </a:p>
          <a:p>
            <a:pPr lvl="1"/>
            <a:r>
              <a:rPr lang="ru-RU" sz="2100" dirty="0"/>
              <a:t>Данные не формализуемы</a:t>
            </a:r>
            <a:r>
              <a:rPr lang="en-US" sz="2100" dirty="0"/>
              <a:t> </a:t>
            </a:r>
            <a:r>
              <a:rPr lang="ru-RU" sz="2100" dirty="0"/>
              <a:t>(разнообразие):</a:t>
            </a:r>
          </a:p>
          <a:p>
            <a:pPr lvl="2"/>
            <a:r>
              <a:rPr lang="ru-RU" sz="2100" dirty="0"/>
              <a:t>Нет мат. аппарата формализации, данные устаревают, точность формализации низкая</a:t>
            </a:r>
          </a:p>
          <a:p>
            <a:pPr lvl="1"/>
            <a:r>
              <a:rPr lang="ru-RU" sz="2100" dirty="0"/>
              <a:t>Задача описания вычислительно слишком сложная (скорость).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83193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разнообразие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40718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объем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716778" y="6257943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скорость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7094"/>
          <a:stretch/>
        </p:blipFill>
        <p:spPr>
          <a:xfrm>
            <a:off x="7716778" y="924896"/>
            <a:ext cx="4265288" cy="2980355"/>
          </a:xfrm>
          <a:prstGeom prst="roundRect">
            <a:avLst>
              <a:gd name="adj" fmla="val 11720"/>
            </a:avLst>
          </a:prstGeom>
          <a:ln>
            <a:solidFill>
              <a:schemeClr val="accent1">
                <a:shade val="50000"/>
              </a:schemeClr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458" name="Picture 2" descr="ODMs agree GPU availability is key to AI server deliver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6" t="2537" r="29115" b="5855"/>
          <a:stretch/>
        </p:blipFill>
        <p:spPr bwMode="auto">
          <a:xfrm>
            <a:off x="8216266" y="3990952"/>
            <a:ext cx="8376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The Transformer Model - MachineLearningMastery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66" y="3941884"/>
            <a:ext cx="1612459" cy="227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PyTorch (@PyTorch) / X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520" y="4404545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Yandex Logo / Internet / Logonoid.c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929" y="5835691"/>
            <a:ext cx="912341" cy="22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14" name="Объект 13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8" name="CorelDRAW" r:id="rId9" imgW="2566457" imgH="894201" progId="CorelDraw.Graphic.22">
                    <p:embed/>
                  </p:oleObj>
                </mc:Choice>
                <mc:Fallback>
                  <p:oleObj name="CorelDRAW" r:id="rId9" imgW="2566457" imgH="894201" progId="CorelDraw.Graphic.22">
                    <p:embed/>
                    <p:pic>
                      <p:nvPicPr>
                        <p:cNvPr id="11" name="Объект 1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Прямоугольник 14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30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2206</Words>
  <Application>Microsoft Office PowerPoint</Application>
  <PresentationFormat>Широкоэкранный</PresentationFormat>
  <Paragraphs>376</Paragraphs>
  <Slides>30</Slides>
  <Notes>23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50" baseType="lpstr">
      <vt:lpstr>Roboto</vt:lpstr>
      <vt:lpstr>Raleway</vt:lpstr>
      <vt:lpstr>Times New Roman</vt:lpstr>
      <vt:lpstr>Calibri</vt:lpstr>
      <vt:lpstr>Montserrat ExtraBold</vt:lpstr>
      <vt:lpstr>Arial</vt:lpstr>
      <vt:lpstr>Arial-BoldMT</vt:lpstr>
      <vt:lpstr>ArialMT</vt:lpstr>
      <vt:lpstr>Montserrat Medium</vt:lpstr>
      <vt:lpstr>Montserrat SemiBold</vt:lpstr>
      <vt:lpstr>Arial</vt:lpstr>
      <vt:lpstr>Roboto Medium</vt:lpstr>
      <vt:lpstr>Open Sans</vt:lpstr>
      <vt:lpstr>Graphik Web</vt:lpstr>
      <vt:lpstr>Calibri Light</vt:lpstr>
      <vt:lpstr>Fira Sans</vt:lpstr>
      <vt:lpstr>Agency FB</vt:lpstr>
      <vt:lpstr>Тема Office</vt:lpstr>
      <vt:lpstr>CorelDRAW</vt:lpstr>
      <vt:lpstr>Microsoft Visio Drawing</vt:lpstr>
      <vt:lpstr>Причины интереса к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Объяснимость и интерпретируемость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127</cp:revision>
  <dcterms:created xsi:type="dcterms:W3CDTF">2022-06-09T07:43:07Z</dcterms:created>
  <dcterms:modified xsi:type="dcterms:W3CDTF">2025-09-19T13:04:40Z</dcterms:modified>
</cp:coreProperties>
</file>